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jafHhkGMXJKo2qHF5mLlUKMchF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7a1828b25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e7a1828b2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e7a1828b25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e4867cdf11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e4867cdf11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was decided that when there are updates to the data, </a:t>
            </a:r>
            <a:r>
              <a:rPr lang="en-US" u="sng"/>
              <a:t>all</a:t>
            </a:r>
            <a:r>
              <a:rPr lang="en-US"/>
              <a:t> data will be uploaded again, so the </a:t>
            </a:r>
            <a:r>
              <a:rPr lang="en-US" u="sng"/>
              <a:t>old</a:t>
            </a:r>
            <a:r>
              <a:rPr lang="en-US"/>
              <a:t> data needs to be deleted first</a:t>
            </a:r>
            <a:endParaRPr/>
          </a:p>
        </p:txBody>
      </p:sp>
      <p:sp>
        <p:nvSpPr>
          <p:cNvPr id="451" name="Google Shape;451;ge4867cdf11_0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e4867cdf11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ge4867cdf11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Excel sheet name should correspond to table you want to upload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Column headers should also be identical to the column names in the database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Add the acronym of your site in the column ‘site’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Date should be in the format yyy-mm-dd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Choose from the lists of endpoints, units and status (check spelling!)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Be aware that excel can mess up values!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e4867cdf11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e4867cdf11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ge4867cdf11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Excel sheet name should correspond to table you want to upload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Column headers should also be identical to the column names in the database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Add the acronym of your site in the column ‘site’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Date should be in the format yyy-mm-dd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Choose from the lists of endpoints, units and status (check spelling!)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Be aware that excel can mess up values!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e4867cdf11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e4867cdf11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ge4867cdf11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Excel sheet name should correspond to table you want to upload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Column headers should also be identical to the column names in the database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Add the acronym of your site in the column ‘site’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Date should be in the format yyy-mm-dd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Choose from the lists of endpoints, units and status (check spelling!)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Be aware that excel can mess up values!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e4867cdf11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e4867cdf11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ge4867cdf11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Excel sheet name should correspond to table you want to upload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Column headers should also be identical to the column names in the database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Add the acronym of your site in the column ‘site’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Date should be in the format yyy-mm-dd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Choose from the lists of endpoints, units and status (check spelling!)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Be aware that excel can mess up values!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ge4867cdf11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e4867cdf11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ge4867cdf11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Excel sheet name should correspond to table you want to upload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Column headers should also be identical to the column names in the database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Add the acronym of your site in the column ‘site’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Date should be in the format yyy-mm-dd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Choose from the lists of endpoints, units and status (check spelling!)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Be aware that excel can mess up values!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e4867cdf11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e4867cdf11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e4867cdf11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can view your via the navigator. Here you find edit options for individual rows as well.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You might see a random identifier: this one is automatically added because all rows need a unique identifier, but you can ignore this.</a:t>
            </a:r>
            <a:endParaRPr/>
          </a:p>
        </p:txBody>
      </p:sp>
      <p:sp>
        <p:nvSpPr>
          <p:cNvPr id="510" name="Google Shape;510;ge4867cdf11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4867cdf11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4867cdf11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/>
              <a:t>The data from staging areas will be synchronized with the main table periodically.</a:t>
            </a:r>
            <a:endParaRPr sz="1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/>
              <a:t>Here you can browse, filter and download the data.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e4867cdf11_0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edc012bc7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edc012bc7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gedc012bc7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43" name="Google Shape;54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After you login you have a few options in the menu. We’ll start with import data.</a:t>
            </a:r>
            <a:endParaRPr/>
          </a:p>
        </p:txBody>
      </p:sp>
      <p:sp>
        <p:nvSpPr>
          <p:cNvPr id="400" name="Google Shape;40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Excel sheet name should correspond to table you want to upload</a:t>
            </a:r>
            <a:endParaRPr/>
          </a:p>
        </p:txBody>
      </p:sp>
      <p:sp>
        <p:nvSpPr>
          <p:cNvPr id="408" name="Google Shape;40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edc012bc72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gedc012bc72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Excel sheet name should correspond to table you want to upload</a:t>
            </a:r>
            <a:endParaRPr/>
          </a:p>
        </p:txBody>
      </p:sp>
      <p:sp>
        <p:nvSpPr>
          <p:cNvPr id="416" name="Google Shape;416;gedc012bc72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edc012bc72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edc012bc72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Excel sheet name should correspond to table you want to upload</a:t>
            </a:r>
            <a:endParaRPr/>
          </a:p>
        </p:txBody>
      </p:sp>
      <p:sp>
        <p:nvSpPr>
          <p:cNvPr id="424" name="Google Shape;424;gedc012bc72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4867cdf11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ge4867cdf11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Excel sheet name should correspond to table you want to upload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Column headers should also be identical to the column names in the database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Add the acronym of your site in the column ‘site’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Date should be in the format yyy-mm-dd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Choose from the lists of endpoints, units and status (check spelling!)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Be aware that excel can mess up values!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e4867cdf11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4.png"/><Relationship Id="rId13" Type="http://schemas.openxmlformats.org/officeDocument/2006/relationships/image" Target="../media/image11.png"/><Relationship Id="rId1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37.png"/><Relationship Id="rId9" Type="http://schemas.openxmlformats.org/officeDocument/2006/relationships/image" Target="../media/image20.png"/><Relationship Id="rId15" Type="http://schemas.openxmlformats.org/officeDocument/2006/relationships/image" Target="../media/image19.png"/><Relationship Id="rId14" Type="http://schemas.openxmlformats.org/officeDocument/2006/relationships/image" Target="../media/image13.png"/><Relationship Id="rId17" Type="http://schemas.openxmlformats.org/officeDocument/2006/relationships/image" Target="../media/image1.png"/><Relationship Id="rId16" Type="http://schemas.openxmlformats.org/officeDocument/2006/relationships/image" Target="../media/image24.png"/><Relationship Id="rId5" Type="http://schemas.openxmlformats.org/officeDocument/2006/relationships/image" Target="../media/image8.png"/><Relationship Id="rId6" Type="http://schemas.openxmlformats.org/officeDocument/2006/relationships/image" Target="../media/image21.png"/><Relationship Id="rId18" Type="http://schemas.openxmlformats.org/officeDocument/2006/relationships/image" Target="../media/image2.png"/><Relationship Id="rId7" Type="http://schemas.openxmlformats.org/officeDocument/2006/relationships/image" Target="../media/image17.png"/><Relationship Id="rId8" Type="http://schemas.openxmlformats.org/officeDocument/2006/relationships/image" Target="../media/image2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sdia">
  <p:cSld name="Basisdia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/>
          <p:nvPr>
            <p:ph type="title"/>
          </p:nvPr>
        </p:nvSpPr>
        <p:spPr>
          <a:xfrm>
            <a:off x="838200" y="1110532"/>
            <a:ext cx="36549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000"/>
              <a:buFont typeface="Arial"/>
              <a:buNone/>
              <a:defRPr sz="4000">
                <a:solidFill>
                  <a:srgbClr val="017FF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" type="body"/>
          </p:nvPr>
        </p:nvSpPr>
        <p:spPr>
          <a:xfrm>
            <a:off x="838201" y="2664770"/>
            <a:ext cx="3654972" cy="1256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17FFD"/>
              </a:buClr>
              <a:buSzPts val="2000"/>
              <a:buFont typeface="Arial"/>
              <a:buChar char="•"/>
              <a:defRPr sz="2000">
                <a:solidFill>
                  <a:srgbClr val="017FF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7FFD"/>
              </a:buClr>
              <a:buSzPts val="1400"/>
              <a:buNone/>
              <a:defRPr sz="1400">
                <a:solidFill>
                  <a:srgbClr val="017FFD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" name="Google Shape;16;p23"/>
          <p:cNvSpPr txBox="1"/>
          <p:nvPr>
            <p:ph idx="2" type="body"/>
          </p:nvPr>
        </p:nvSpPr>
        <p:spPr>
          <a:xfrm>
            <a:off x="5140961" y="881855"/>
            <a:ext cx="6212840" cy="5069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7" name="Google Shape;17;p23"/>
          <p:cNvCxnSpPr/>
          <p:nvPr/>
        </p:nvCxnSpPr>
        <p:spPr>
          <a:xfrm>
            <a:off x="838200" y="881855"/>
            <a:ext cx="3654972" cy="0"/>
          </a:xfrm>
          <a:prstGeom prst="straightConnector1">
            <a:avLst/>
          </a:prstGeom>
          <a:noFill/>
          <a:ln cap="flat" cmpd="sng" w="50800">
            <a:solidFill>
              <a:srgbClr val="007B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23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7BFF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  <p:pic>
        <p:nvPicPr>
          <p:cNvPr id="19" name="Google Shape;1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879" y="5896510"/>
            <a:ext cx="1072811" cy="50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87521" y="5761043"/>
            <a:ext cx="651410" cy="88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581" y="5894011"/>
            <a:ext cx="11906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2003" y="5748811"/>
            <a:ext cx="651410" cy="88178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2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333333"/>
          </a:solidFill>
          <a:ln cap="flat" cmpd="sng" w="12700">
            <a:solidFill>
              <a:srgbClr val="59AC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4400"/>
              <a:buFont typeface="Arial"/>
              <a:buNone/>
              <a:defRPr>
                <a:solidFill>
                  <a:srgbClr val="54FB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" name="Google Shape;78;p32"/>
          <p:cNvCxnSpPr/>
          <p:nvPr/>
        </p:nvCxnSpPr>
        <p:spPr>
          <a:xfrm>
            <a:off x="838200" y="332580"/>
            <a:ext cx="3654972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" name="Google Shape;79;p32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egindia_wit">
  <p:cSld name="1_Begindia_wit">
    <p:bg>
      <p:bgPr>
        <a:solidFill>
          <a:schemeClr val="accent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8060" y="1838550"/>
            <a:ext cx="2544176" cy="344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733" y="5896510"/>
            <a:ext cx="1072811" cy="50549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3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  <p:pic>
        <p:nvPicPr>
          <p:cNvPr id="84" name="Google Shape;8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87521" y="5749469"/>
            <a:ext cx="651410" cy="88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59AC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" type="body"/>
          </p:nvPr>
        </p:nvSpPr>
        <p:spPr>
          <a:xfrm>
            <a:off x="838200" y="1804988"/>
            <a:ext cx="10515600" cy="4089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9" name="Google Shape;89;p34"/>
          <p:cNvCxnSpPr/>
          <p:nvPr/>
        </p:nvCxnSpPr>
        <p:spPr>
          <a:xfrm>
            <a:off x="838200" y="377185"/>
            <a:ext cx="3654972" cy="0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" name="Google Shape;9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733" y="5896510"/>
            <a:ext cx="1072811" cy="50549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4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  <p:pic>
        <p:nvPicPr>
          <p:cNvPr id="92" name="Google Shape;9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87521" y="5749469"/>
            <a:ext cx="651410" cy="88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5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59AC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" type="body"/>
          </p:nvPr>
        </p:nvSpPr>
        <p:spPr>
          <a:xfrm>
            <a:off x="838200" y="1804988"/>
            <a:ext cx="10515600" cy="4089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7" name="Google Shape;97;p35"/>
          <p:cNvCxnSpPr/>
          <p:nvPr/>
        </p:nvCxnSpPr>
        <p:spPr>
          <a:xfrm>
            <a:off x="838200" y="377185"/>
            <a:ext cx="3654972" cy="0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35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7BFF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  <p:pic>
        <p:nvPicPr>
          <p:cNvPr id="99" name="Google Shape;9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879" y="5896510"/>
            <a:ext cx="1072811" cy="50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87521" y="5761043"/>
            <a:ext cx="651410" cy="88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gindia_wit">
  <p:cSld name="Begindia_wit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23912" y="1838550"/>
            <a:ext cx="2544175" cy="344394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6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7BFF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  <p:pic>
        <p:nvPicPr>
          <p:cNvPr id="104" name="Google Shape;10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879" y="5896510"/>
            <a:ext cx="1072811" cy="50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87521" y="5761043"/>
            <a:ext cx="651410" cy="88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dia">
  <p:cSld name="1_Titeldia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7"/>
          <p:cNvSpPr txBox="1"/>
          <p:nvPr>
            <p:ph type="ctrTitle"/>
          </p:nvPr>
        </p:nvSpPr>
        <p:spPr>
          <a:xfrm>
            <a:off x="1524000" y="2278285"/>
            <a:ext cx="9144000" cy="110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Font typeface="Arial"/>
              <a:buNone/>
              <a:defRPr b="1" i="0" sz="8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7"/>
          <p:cNvSpPr txBox="1"/>
          <p:nvPr>
            <p:ph idx="1" type="subTitle"/>
          </p:nvPr>
        </p:nvSpPr>
        <p:spPr>
          <a:xfrm>
            <a:off x="1524000" y="3656902"/>
            <a:ext cx="9144000" cy="78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9" name="Google Shape;109;p37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7BFF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  <p:pic>
        <p:nvPicPr>
          <p:cNvPr id="110" name="Google Shape;11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879" y="5896510"/>
            <a:ext cx="1072811" cy="50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87521" y="5761043"/>
            <a:ext cx="651410" cy="88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ee alinea's">
  <p:cSld name="Twee alinea'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8"/>
          <p:cNvSpPr txBox="1"/>
          <p:nvPr>
            <p:ph idx="1" type="body"/>
          </p:nvPr>
        </p:nvSpPr>
        <p:spPr>
          <a:xfrm>
            <a:off x="838200" y="3990109"/>
            <a:ext cx="4662714" cy="218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38"/>
          <p:cNvSpPr txBox="1"/>
          <p:nvPr>
            <p:ph idx="12" type="sldNum"/>
          </p:nvPr>
        </p:nvSpPr>
        <p:spPr>
          <a:xfrm>
            <a:off x="930508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17FF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17FF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17FF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17FF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17FF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17FF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17FF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17FF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17F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7" name="Google Shape;117;p38"/>
          <p:cNvCxnSpPr/>
          <p:nvPr/>
        </p:nvCxnSpPr>
        <p:spPr>
          <a:xfrm>
            <a:off x="838200" y="881855"/>
            <a:ext cx="3654972" cy="0"/>
          </a:xfrm>
          <a:prstGeom prst="straightConnector1">
            <a:avLst/>
          </a:prstGeom>
          <a:noFill/>
          <a:ln cap="flat" cmpd="sng" w="50800">
            <a:solidFill>
              <a:srgbClr val="007B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" name="Google Shape;118;p38"/>
          <p:cNvSpPr txBox="1"/>
          <p:nvPr>
            <p:ph type="title"/>
          </p:nvPr>
        </p:nvSpPr>
        <p:spPr>
          <a:xfrm>
            <a:off x="838200" y="1110532"/>
            <a:ext cx="36549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000"/>
              <a:buFont typeface="Arial"/>
              <a:buNone/>
              <a:defRPr sz="4000">
                <a:solidFill>
                  <a:srgbClr val="017FF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2" type="body"/>
          </p:nvPr>
        </p:nvSpPr>
        <p:spPr>
          <a:xfrm>
            <a:off x="838201" y="2664771"/>
            <a:ext cx="3654972" cy="1145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17FFD"/>
              </a:buClr>
              <a:buSzPts val="2000"/>
              <a:buNone/>
              <a:defRPr sz="2000">
                <a:solidFill>
                  <a:srgbClr val="017FF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0" name="Google Shape;120;p38"/>
          <p:cNvSpPr txBox="1"/>
          <p:nvPr>
            <p:ph idx="3" type="body"/>
          </p:nvPr>
        </p:nvSpPr>
        <p:spPr>
          <a:xfrm>
            <a:off x="6691086" y="3990109"/>
            <a:ext cx="4662714" cy="2186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55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sommingdia">
  <p:cSld name="Opsommingdia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 txBox="1"/>
          <p:nvPr>
            <p:ph idx="1" type="body"/>
          </p:nvPr>
        </p:nvSpPr>
        <p:spPr>
          <a:xfrm>
            <a:off x="838199" y="4052531"/>
            <a:ext cx="10515601" cy="1940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87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3" name="Google Shape;123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39"/>
          <p:cNvSpPr txBox="1"/>
          <p:nvPr>
            <p:ph idx="12" type="sldNum"/>
          </p:nvPr>
        </p:nvSpPr>
        <p:spPr>
          <a:xfrm>
            <a:off x="930508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39"/>
          <p:cNvSpPr txBox="1"/>
          <p:nvPr>
            <p:ph type="title"/>
          </p:nvPr>
        </p:nvSpPr>
        <p:spPr>
          <a:xfrm>
            <a:off x="838200" y="1110532"/>
            <a:ext cx="36549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000"/>
              <a:buFont typeface="Arial"/>
              <a:buNone/>
              <a:defRPr sz="4000">
                <a:solidFill>
                  <a:srgbClr val="017FF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9"/>
          <p:cNvSpPr txBox="1"/>
          <p:nvPr>
            <p:ph idx="2" type="body"/>
          </p:nvPr>
        </p:nvSpPr>
        <p:spPr>
          <a:xfrm>
            <a:off x="838201" y="2664771"/>
            <a:ext cx="3654972" cy="1159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17FFD"/>
              </a:buClr>
              <a:buSzPts val="2000"/>
              <a:buNone/>
              <a:defRPr sz="2000">
                <a:solidFill>
                  <a:srgbClr val="017FF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cxnSp>
        <p:nvCxnSpPr>
          <p:cNvPr id="128" name="Google Shape;128;p39"/>
          <p:cNvCxnSpPr/>
          <p:nvPr/>
        </p:nvCxnSpPr>
        <p:spPr>
          <a:xfrm>
            <a:off x="838200" y="881855"/>
            <a:ext cx="3654972" cy="0"/>
          </a:xfrm>
          <a:prstGeom prst="straightConnector1">
            <a:avLst/>
          </a:prstGeom>
          <a:noFill/>
          <a:ln cap="flat" cmpd="sng" w="50800">
            <a:solidFill>
              <a:srgbClr val="007BF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>
  <p:cSld name="Afbeelding met bijschrif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0"/>
          <p:cNvSpPr/>
          <p:nvPr>
            <p:ph idx="2" type="pic"/>
          </p:nvPr>
        </p:nvSpPr>
        <p:spPr>
          <a:xfrm>
            <a:off x="5183188" y="1110532"/>
            <a:ext cx="6172200" cy="4750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31" name="Google Shape;131;p40"/>
          <p:cNvCxnSpPr/>
          <p:nvPr/>
        </p:nvCxnSpPr>
        <p:spPr>
          <a:xfrm>
            <a:off x="838200" y="881855"/>
            <a:ext cx="3654972" cy="0"/>
          </a:xfrm>
          <a:prstGeom prst="straightConnector1">
            <a:avLst/>
          </a:prstGeom>
          <a:noFill/>
          <a:ln cap="flat" cmpd="sng" w="50800">
            <a:solidFill>
              <a:srgbClr val="007B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40"/>
          <p:cNvSpPr txBox="1"/>
          <p:nvPr>
            <p:ph type="title"/>
          </p:nvPr>
        </p:nvSpPr>
        <p:spPr>
          <a:xfrm>
            <a:off x="838200" y="1110532"/>
            <a:ext cx="36549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000"/>
              <a:buFont typeface="Arial"/>
              <a:buNone/>
              <a:defRPr sz="4000">
                <a:solidFill>
                  <a:srgbClr val="017FF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1" type="body"/>
          </p:nvPr>
        </p:nvSpPr>
        <p:spPr>
          <a:xfrm>
            <a:off x="838201" y="2664770"/>
            <a:ext cx="3654972" cy="1256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17FFD"/>
              </a:buClr>
              <a:buSzPts val="2000"/>
              <a:buNone/>
              <a:defRPr sz="2000">
                <a:solidFill>
                  <a:srgbClr val="017FF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p40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7BFF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  <p:pic>
        <p:nvPicPr>
          <p:cNvPr id="135" name="Google Shape;13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879" y="5896510"/>
            <a:ext cx="1072811" cy="50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87521" y="5761043"/>
            <a:ext cx="651410" cy="88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/sponsoren dia">
  <p:cSld name="Partners/sponsoren dia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tp://bbmri.nl" id="138" name="Google Shape;1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9798" y="2280868"/>
            <a:ext cx="2149929" cy="16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bbmri-eric.eu" id="139" name="Google Shape;13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798" y="4145587"/>
            <a:ext cx="2149929" cy="637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rd-connect.eu" id="140" name="Google Shape;14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3774" y="2028852"/>
            <a:ext cx="2437311" cy="624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lifelines.net" id="141" name="Google Shape;141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7703" y="4114432"/>
            <a:ext cx="1847307" cy="685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ctmm-trait.nl" id="142" name="Google Shape;142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90456" y="5284601"/>
            <a:ext cx="1604554" cy="930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bioshare.eu" id="143" name="Google Shape;143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20914" y="1784395"/>
            <a:ext cx="1607252" cy="1020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biomedbridges.eu" id="144" name="Google Shape;144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61387" y="3110408"/>
            <a:ext cx="2233749" cy="476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wageningenur.nl/en/Expertise-Services/Chair-groups/Plant-Sciences/Laboratory-of-Nematology/Pro" id="145" name="Google Shape;145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66560" y="5417422"/>
            <a:ext cx="2340521" cy="797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tifn.nl" id="146" name="Google Shape;146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60698" y="3091730"/>
            <a:ext cx="130492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rug.nl/gbic" id="147" name="Google Shape;147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66560" y="3074865"/>
            <a:ext cx="2381932" cy="554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energyacademy.org/research/energysense" id="148" name="Google Shape;148;p4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267778" y="4409848"/>
            <a:ext cx="1658983" cy="185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ercet.eu/" id="149" name="Google Shape;149;p4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617995" y="2159518"/>
            <a:ext cx="1729149" cy="362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dtls.nl" id="150" name="Google Shape;150;p4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484064" y="4264476"/>
            <a:ext cx="1830930" cy="454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nfu.nl/publicaties/data4lifesciences" id="151" name="Google Shape;151;p4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196512" y="2977247"/>
            <a:ext cx="7429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erare.eu/financed-projects/insaid" id="152" name="Google Shape;152;p4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982200" y="5262827"/>
            <a:ext cx="117157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1"/>
          <p:cNvSpPr txBox="1"/>
          <p:nvPr>
            <p:ph type="title"/>
          </p:nvPr>
        </p:nvSpPr>
        <p:spPr>
          <a:xfrm>
            <a:off x="838199" y="1110532"/>
            <a:ext cx="4503057" cy="673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4000"/>
              <a:buFont typeface="Arial"/>
              <a:buNone/>
              <a:defRPr sz="4000">
                <a:solidFill>
                  <a:srgbClr val="007B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4" name="Google Shape;154;p41"/>
          <p:cNvCxnSpPr/>
          <p:nvPr/>
        </p:nvCxnSpPr>
        <p:spPr>
          <a:xfrm>
            <a:off x="838200" y="881855"/>
            <a:ext cx="3654972" cy="0"/>
          </a:xfrm>
          <a:prstGeom prst="straightConnector1">
            <a:avLst/>
          </a:prstGeom>
          <a:noFill/>
          <a:ln cap="flat" cmpd="sng" w="50800">
            <a:solidFill>
              <a:srgbClr val="007B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41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7BFF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  <p:pic>
        <p:nvPicPr>
          <p:cNvPr id="156" name="Google Shape;156;p4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11879" y="5896510"/>
            <a:ext cx="1072811" cy="50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1287521" y="5761043"/>
            <a:ext cx="651410" cy="88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400"/>
              <a:buFont typeface="Arial"/>
              <a:buNone/>
              <a:defRPr>
                <a:solidFill>
                  <a:srgbClr val="017FF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3" name="Google Shape;23;p24"/>
          <p:cNvCxnSpPr/>
          <p:nvPr/>
        </p:nvCxnSpPr>
        <p:spPr>
          <a:xfrm>
            <a:off x="838200" y="377185"/>
            <a:ext cx="3654972" cy="0"/>
          </a:xfrm>
          <a:prstGeom prst="straightConnector1">
            <a:avLst/>
          </a:prstGeom>
          <a:noFill/>
          <a:ln cap="flat" cmpd="sng" w="50800">
            <a:solidFill>
              <a:srgbClr val="017FF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" name="Google Shape;24;p24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7BFF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  <p:pic>
        <p:nvPicPr>
          <p:cNvPr id="25" name="Google Shape;2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879" y="5896510"/>
            <a:ext cx="1072811" cy="50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87521" y="5761043"/>
            <a:ext cx="651410" cy="88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 met afbeelding achtergrond">
  <p:cSld name="Dia met afbeelding achtergrond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2"/>
          <p:cNvSpPr txBox="1"/>
          <p:nvPr>
            <p:ph idx="1" type="body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42"/>
          <p:cNvSpPr txBox="1"/>
          <p:nvPr>
            <p:ph idx="12" type="sldNum"/>
          </p:nvPr>
        </p:nvSpPr>
        <p:spPr>
          <a:xfrm>
            <a:off x="930508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3" name="Google Shape;163;p42"/>
          <p:cNvCxnSpPr/>
          <p:nvPr/>
        </p:nvCxnSpPr>
        <p:spPr>
          <a:xfrm>
            <a:off x="841880" y="920745"/>
            <a:ext cx="3654972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4" name="Google Shape;164;p42"/>
          <p:cNvSpPr txBox="1"/>
          <p:nvPr>
            <p:ph type="title"/>
          </p:nvPr>
        </p:nvSpPr>
        <p:spPr>
          <a:xfrm>
            <a:off x="838200" y="1110532"/>
            <a:ext cx="36549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4000"/>
              <a:buFont typeface="Arial"/>
              <a:buNone/>
              <a:defRPr sz="4000">
                <a:solidFill>
                  <a:srgbClr val="54FB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2"/>
          <p:cNvSpPr txBox="1"/>
          <p:nvPr>
            <p:ph idx="2" type="body"/>
          </p:nvPr>
        </p:nvSpPr>
        <p:spPr>
          <a:xfrm>
            <a:off x="838201" y="2664771"/>
            <a:ext cx="3654972" cy="1325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4FBA9"/>
              </a:buClr>
              <a:buSzPts val="2000"/>
              <a:buNone/>
              <a:defRPr sz="2000">
                <a:solidFill>
                  <a:srgbClr val="54FBA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Data">
  <p:cSld name="Big Data">
    <p:bg>
      <p:bgPr>
        <a:solidFill>
          <a:srgbClr val="333333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Google Shape;167;p43"/>
          <p:cNvCxnSpPr/>
          <p:nvPr/>
        </p:nvCxnSpPr>
        <p:spPr>
          <a:xfrm>
            <a:off x="7848600" y="1707359"/>
            <a:ext cx="3066143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8" name="Google Shape;168;p43"/>
          <p:cNvSpPr txBox="1"/>
          <p:nvPr>
            <p:ph type="title"/>
          </p:nvPr>
        </p:nvSpPr>
        <p:spPr>
          <a:xfrm>
            <a:off x="7848600" y="1891903"/>
            <a:ext cx="3066143" cy="3535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4000"/>
              <a:buFont typeface="Arial"/>
              <a:buNone/>
              <a:defRPr sz="4000">
                <a:solidFill>
                  <a:srgbClr val="54FB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3"/>
          <p:cNvSpPr/>
          <p:nvPr/>
        </p:nvSpPr>
        <p:spPr>
          <a:xfrm>
            <a:off x="3619784" y="1762579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3"/>
          <p:cNvSpPr/>
          <p:nvPr/>
        </p:nvSpPr>
        <p:spPr>
          <a:xfrm>
            <a:off x="4296543" y="176257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3"/>
          <p:cNvSpPr/>
          <p:nvPr/>
        </p:nvSpPr>
        <p:spPr>
          <a:xfrm>
            <a:off x="4973302" y="176257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3"/>
          <p:cNvSpPr/>
          <p:nvPr/>
        </p:nvSpPr>
        <p:spPr>
          <a:xfrm>
            <a:off x="3619784" y="245741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3"/>
          <p:cNvSpPr/>
          <p:nvPr/>
        </p:nvSpPr>
        <p:spPr>
          <a:xfrm>
            <a:off x="4296543" y="245741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3"/>
          <p:cNvSpPr/>
          <p:nvPr/>
        </p:nvSpPr>
        <p:spPr>
          <a:xfrm>
            <a:off x="4973302" y="245741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3"/>
          <p:cNvSpPr/>
          <p:nvPr/>
        </p:nvSpPr>
        <p:spPr>
          <a:xfrm>
            <a:off x="3619784" y="315225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3"/>
          <p:cNvSpPr/>
          <p:nvPr/>
        </p:nvSpPr>
        <p:spPr>
          <a:xfrm>
            <a:off x="4296542" y="3143215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3"/>
          <p:cNvSpPr/>
          <p:nvPr/>
        </p:nvSpPr>
        <p:spPr>
          <a:xfrm>
            <a:off x="4973302" y="3143214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3"/>
          <p:cNvSpPr/>
          <p:nvPr/>
        </p:nvSpPr>
        <p:spPr>
          <a:xfrm>
            <a:off x="3619784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3"/>
          <p:cNvSpPr/>
          <p:nvPr/>
        </p:nvSpPr>
        <p:spPr>
          <a:xfrm>
            <a:off x="4296542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3"/>
          <p:cNvSpPr/>
          <p:nvPr/>
        </p:nvSpPr>
        <p:spPr>
          <a:xfrm>
            <a:off x="4986215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3"/>
          <p:cNvSpPr/>
          <p:nvPr/>
        </p:nvSpPr>
        <p:spPr>
          <a:xfrm>
            <a:off x="3619784" y="4541935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3"/>
          <p:cNvSpPr/>
          <p:nvPr/>
        </p:nvSpPr>
        <p:spPr>
          <a:xfrm>
            <a:off x="4296541" y="4572931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3"/>
          <p:cNvSpPr/>
          <p:nvPr/>
        </p:nvSpPr>
        <p:spPr>
          <a:xfrm>
            <a:off x="4986215" y="4532893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3"/>
          <p:cNvSpPr/>
          <p:nvPr/>
        </p:nvSpPr>
        <p:spPr>
          <a:xfrm>
            <a:off x="1589506" y="176257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3"/>
          <p:cNvSpPr/>
          <p:nvPr/>
        </p:nvSpPr>
        <p:spPr>
          <a:xfrm>
            <a:off x="2266265" y="176257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3"/>
          <p:cNvSpPr/>
          <p:nvPr/>
        </p:nvSpPr>
        <p:spPr>
          <a:xfrm>
            <a:off x="2943024" y="176257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3"/>
          <p:cNvSpPr/>
          <p:nvPr/>
        </p:nvSpPr>
        <p:spPr>
          <a:xfrm>
            <a:off x="1589506" y="245741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3"/>
          <p:cNvSpPr/>
          <p:nvPr/>
        </p:nvSpPr>
        <p:spPr>
          <a:xfrm>
            <a:off x="2266265" y="245741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3"/>
          <p:cNvSpPr/>
          <p:nvPr/>
        </p:nvSpPr>
        <p:spPr>
          <a:xfrm>
            <a:off x="2943024" y="245741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3"/>
          <p:cNvSpPr/>
          <p:nvPr/>
        </p:nvSpPr>
        <p:spPr>
          <a:xfrm>
            <a:off x="1589506" y="315225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3"/>
          <p:cNvSpPr/>
          <p:nvPr/>
        </p:nvSpPr>
        <p:spPr>
          <a:xfrm>
            <a:off x="2266264" y="3143214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3"/>
          <p:cNvSpPr/>
          <p:nvPr/>
        </p:nvSpPr>
        <p:spPr>
          <a:xfrm>
            <a:off x="2943024" y="3143213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3"/>
          <p:cNvSpPr/>
          <p:nvPr/>
        </p:nvSpPr>
        <p:spPr>
          <a:xfrm>
            <a:off x="1590499" y="4532892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able">
  <p:cSld name="Findable">
    <p:bg>
      <p:bgPr>
        <a:solidFill>
          <a:srgbClr val="333333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Google Shape;195;p44"/>
          <p:cNvCxnSpPr/>
          <p:nvPr/>
        </p:nvCxnSpPr>
        <p:spPr>
          <a:xfrm>
            <a:off x="7848600" y="1707359"/>
            <a:ext cx="3066143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6" name="Google Shape;196;p44"/>
          <p:cNvSpPr txBox="1"/>
          <p:nvPr>
            <p:ph type="title"/>
          </p:nvPr>
        </p:nvSpPr>
        <p:spPr>
          <a:xfrm>
            <a:off x="7848600" y="1891903"/>
            <a:ext cx="3066143" cy="3535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4000"/>
              <a:buFont typeface="Arial"/>
              <a:buNone/>
              <a:defRPr sz="4000">
                <a:solidFill>
                  <a:srgbClr val="54FB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4"/>
          <p:cNvSpPr/>
          <p:nvPr/>
        </p:nvSpPr>
        <p:spPr>
          <a:xfrm>
            <a:off x="1563681" y="1762579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4"/>
          <p:cNvSpPr/>
          <p:nvPr/>
        </p:nvSpPr>
        <p:spPr>
          <a:xfrm>
            <a:off x="2240440" y="176257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4"/>
          <p:cNvSpPr/>
          <p:nvPr/>
        </p:nvSpPr>
        <p:spPr>
          <a:xfrm>
            <a:off x="2917199" y="176257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4"/>
          <p:cNvSpPr/>
          <p:nvPr/>
        </p:nvSpPr>
        <p:spPr>
          <a:xfrm>
            <a:off x="1563681" y="245741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4"/>
          <p:cNvSpPr/>
          <p:nvPr/>
        </p:nvSpPr>
        <p:spPr>
          <a:xfrm>
            <a:off x="2240440" y="245741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4"/>
          <p:cNvSpPr/>
          <p:nvPr/>
        </p:nvSpPr>
        <p:spPr>
          <a:xfrm>
            <a:off x="1563681" y="315225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4"/>
          <p:cNvSpPr/>
          <p:nvPr/>
        </p:nvSpPr>
        <p:spPr>
          <a:xfrm>
            <a:off x="2240439" y="3143215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4"/>
          <p:cNvSpPr/>
          <p:nvPr/>
        </p:nvSpPr>
        <p:spPr>
          <a:xfrm>
            <a:off x="1563681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4"/>
          <p:cNvSpPr/>
          <p:nvPr/>
        </p:nvSpPr>
        <p:spPr>
          <a:xfrm>
            <a:off x="2240439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4"/>
          <p:cNvSpPr/>
          <p:nvPr/>
        </p:nvSpPr>
        <p:spPr>
          <a:xfrm>
            <a:off x="2930112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4"/>
          <p:cNvSpPr/>
          <p:nvPr/>
        </p:nvSpPr>
        <p:spPr>
          <a:xfrm>
            <a:off x="1563681" y="4541935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4"/>
          <p:cNvSpPr/>
          <p:nvPr/>
        </p:nvSpPr>
        <p:spPr>
          <a:xfrm>
            <a:off x="2240438" y="455986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4"/>
          <p:cNvSpPr/>
          <p:nvPr/>
        </p:nvSpPr>
        <p:spPr>
          <a:xfrm>
            <a:off x="2930112" y="4561469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4"/>
          <p:cNvSpPr/>
          <p:nvPr/>
        </p:nvSpPr>
        <p:spPr>
          <a:xfrm>
            <a:off x="3619784" y="1762579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4"/>
          <p:cNvSpPr/>
          <p:nvPr/>
        </p:nvSpPr>
        <p:spPr>
          <a:xfrm>
            <a:off x="4296543" y="1762578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4"/>
          <p:cNvSpPr/>
          <p:nvPr/>
        </p:nvSpPr>
        <p:spPr>
          <a:xfrm>
            <a:off x="4973302" y="176257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4"/>
          <p:cNvSpPr/>
          <p:nvPr/>
        </p:nvSpPr>
        <p:spPr>
          <a:xfrm>
            <a:off x="3619784" y="245741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4"/>
          <p:cNvSpPr/>
          <p:nvPr/>
        </p:nvSpPr>
        <p:spPr>
          <a:xfrm>
            <a:off x="4296543" y="245741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4"/>
          <p:cNvSpPr/>
          <p:nvPr/>
        </p:nvSpPr>
        <p:spPr>
          <a:xfrm>
            <a:off x="4973302" y="245741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4"/>
          <p:cNvSpPr/>
          <p:nvPr/>
        </p:nvSpPr>
        <p:spPr>
          <a:xfrm>
            <a:off x="3619784" y="315225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4"/>
          <p:cNvSpPr/>
          <p:nvPr/>
        </p:nvSpPr>
        <p:spPr>
          <a:xfrm>
            <a:off x="4296542" y="3143215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4"/>
          <p:cNvSpPr/>
          <p:nvPr/>
        </p:nvSpPr>
        <p:spPr>
          <a:xfrm>
            <a:off x="4973302" y="3143214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4"/>
          <p:cNvSpPr/>
          <p:nvPr/>
        </p:nvSpPr>
        <p:spPr>
          <a:xfrm>
            <a:off x="3619784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4"/>
          <p:cNvSpPr/>
          <p:nvPr/>
        </p:nvSpPr>
        <p:spPr>
          <a:xfrm>
            <a:off x="4296542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4"/>
          <p:cNvSpPr/>
          <p:nvPr/>
        </p:nvSpPr>
        <p:spPr>
          <a:xfrm>
            <a:off x="4986215" y="3847096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4"/>
          <p:cNvSpPr/>
          <p:nvPr/>
        </p:nvSpPr>
        <p:spPr>
          <a:xfrm>
            <a:off x="3619784" y="4570511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4"/>
          <p:cNvSpPr/>
          <p:nvPr/>
        </p:nvSpPr>
        <p:spPr>
          <a:xfrm>
            <a:off x="4296541" y="4562771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4"/>
          <p:cNvSpPr/>
          <p:nvPr/>
        </p:nvSpPr>
        <p:spPr>
          <a:xfrm>
            <a:off x="4986215" y="4561469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4"/>
          <p:cNvSpPr/>
          <p:nvPr/>
        </p:nvSpPr>
        <p:spPr>
          <a:xfrm>
            <a:off x="2930112" y="2476951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4"/>
          <p:cNvSpPr/>
          <p:nvPr/>
        </p:nvSpPr>
        <p:spPr>
          <a:xfrm>
            <a:off x="2933595" y="3147713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cessible">
  <p:cSld name="Accessible">
    <p:bg>
      <p:bgPr>
        <a:solidFill>
          <a:srgbClr val="333333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" name="Google Shape;228;p45"/>
          <p:cNvCxnSpPr/>
          <p:nvPr/>
        </p:nvCxnSpPr>
        <p:spPr>
          <a:xfrm>
            <a:off x="7848600" y="1707359"/>
            <a:ext cx="3066143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9" name="Google Shape;229;p45"/>
          <p:cNvSpPr txBox="1"/>
          <p:nvPr>
            <p:ph type="title"/>
          </p:nvPr>
        </p:nvSpPr>
        <p:spPr>
          <a:xfrm>
            <a:off x="7848600" y="1891903"/>
            <a:ext cx="3066143" cy="3535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4000"/>
              <a:buFont typeface="Arial"/>
              <a:buNone/>
              <a:defRPr sz="4000">
                <a:solidFill>
                  <a:srgbClr val="54FB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5"/>
          <p:cNvSpPr/>
          <p:nvPr/>
        </p:nvSpPr>
        <p:spPr>
          <a:xfrm>
            <a:off x="3619784" y="1762579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5"/>
          <p:cNvSpPr/>
          <p:nvPr/>
        </p:nvSpPr>
        <p:spPr>
          <a:xfrm>
            <a:off x="4296543" y="176257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5"/>
          <p:cNvSpPr/>
          <p:nvPr/>
        </p:nvSpPr>
        <p:spPr>
          <a:xfrm>
            <a:off x="4973302" y="176257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5"/>
          <p:cNvSpPr/>
          <p:nvPr/>
        </p:nvSpPr>
        <p:spPr>
          <a:xfrm>
            <a:off x="3619784" y="245741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5"/>
          <p:cNvSpPr/>
          <p:nvPr/>
        </p:nvSpPr>
        <p:spPr>
          <a:xfrm>
            <a:off x="4296543" y="245741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5"/>
          <p:cNvSpPr/>
          <p:nvPr/>
        </p:nvSpPr>
        <p:spPr>
          <a:xfrm>
            <a:off x="4973302" y="245741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5"/>
          <p:cNvSpPr/>
          <p:nvPr/>
        </p:nvSpPr>
        <p:spPr>
          <a:xfrm>
            <a:off x="3619784" y="315225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5"/>
          <p:cNvSpPr/>
          <p:nvPr/>
        </p:nvSpPr>
        <p:spPr>
          <a:xfrm>
            <a:off x="4296542" y="3143215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5"/>
          <p:cNvSpPr/>
          <p:nvPr/>
        </p:nvSpPr>
        <p:spPr>
          <a:xfrm>
            <a:off x="4973302" y="3143214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5"/>
          <p:cNvSpPr/>
          <p:nvPr/>
        </p:nvSpPr>
        <p:spPr>
          <a:xfrm>
            <a:off x="3619784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5"/>
          <p:cNvSpPr/>
          <p:nvPr/>
        </p:nvSpPr>
        <p:spPr>
          <a:xfrm>
            <a:off x="4296542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5"/>
          <p:cNvSpPr/>
          <p:nvPr/>
        </p:nvSpPr>
        <p:spPr>
          <a:xfrm>
            <a:off x="4986215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5"/>
          <p:cNvSpPr/>
          <p:nvPr/>
        </p:nvSpPr>
        <p:spPr>
          <a:xfrm>
            <a:off x="3606868" y="4519783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5"/>
          <p:cNvSpPr/>
          <p:nvPr/>
        </p:nvSpPr>
        <p:spPr>
          <a:xfrm>
            <a:off x="4296541" y="4532893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5"/>
          <p:cNvSpPr/>
          <p:nvPr/>
        </p:nvSpPr>
        <p:spPr>
          <a:xfrm>
            <a:off x="4986214" y="4532893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5"/>
          <p:cNvSpPr/>
          <p:nvPr/>
        </p:nvSpPr>
        <p:spPr>
          <a:xfrm>
            <a:off x="1576593" y="1749469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5"/>
          <p:cNvSpPr/>
          <p:nvPr/>
        </p:nvSpPr>
        <p:spPr>
          <a:xfrm>
            <a:off x="2253352" y="174946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5"/>
          <p:cNvSpPr/>
          <p:nvPr/>
        </p:nvSpPr>
        <p:spPr>
          <a:xfrm>
            <a:off x="1576593" y="244430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5"/>
          <p:cNvSpPr/>
          <p:nvPr/>
        </p:nvSpPr>
        <p:spPr>
          <a:xfrm>
            <a:off x="2253352" y="244430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5"/>
          <p:cNvSpPr/>
          <p:nvPr/>
        </p:nvSpPr>
        <p:spPr>
          <a:xfrm>
            <a:off x="1576593" y="313914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5"/>
          <p:cNvSpPr/>
          <p:nvPr/>
        </p:nvSpPr>
        <p:spPr>
          <a:xfrm>
            <a:off x="2253351" y="3130105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5"/>
          <p:cNvSpPr/>
          <p:nvPr/>
        </p:nvSpPr>
        <p:spPr>
          <a:xfrm>
            <a:off x="1576593" y="383398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5"/>
          <p:cNvSpPr/>
          <p:nvPr/>
        </p:nvSpPr>
        <p:spPr>
          <a:xfrm>
            <a:off x="2253351" y="383398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5"/>
          <p:cNvSpPr/>
          <p:nvPr/>
        </p:nvSpPr>
        <p:spPr>
          <a:xfrm>
            <a:off x="2943024" y="3833986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5"/>
          <p:cNvSpPr/>
          <p:nvPr/>
        </p:nvSpPr>
        <p:spPr>
          <a:xfrm>
            <a:off x="1563677" y="4506673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5"/>
          <p:cNvSpPr/>
          <p:nvPr/>
        </p:nvSpPr>
        <p:spPr>
          <a:xfrm>
            <a:off x="2253350" y="4519783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5"/>
          <p:cNvSpPr/>
          <p:nvPr/>
        </p:nvSpPr>
        <p:spPr>
          <a:xfrm>
            <a:off x="2943023" y="4519783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ssendia">
  <p:cSld name="Tussendia">
    <p:bg>
      <p:bgPr>
        <a:solidFill>
          <a:srgbClr val="333333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/>
          <p:nvPr>
            <p:ph type="ctrTitle"/>
          </p:nvPr>
        </p:nvSpPr>
        <p:spPr>
          <a:xfrm>
            <a:off x="1524000" y="2201197"/>
            <a:ext cx="9144000" cy="1218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8200"/>
              <a:buFont typeface="Arial"/>
              <a:buNone/>
              <a:defRPr b="1" i="0" sz="8200">
                <a:solidFill>
                  <a:srgbClr val="54FBA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46"/>
          <p:cNvSpPr txBox="1"/>
          <p:nvPr>
            <p:ph idx="1" type="subTitle"/>
          </p:nvPr>
        </p:nvSpPr>
        <p:spPr>
          <a:xfrm>
            <a:off x="1524000" y="3711766"/>
            <a:ext cx="9144000" cy="841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0" name="Google Shape;260;p46"/>
          <p:cNvSpPr txBox="1"/>
          <p:nvPr>
            <p:ph idx="12" type="sldNum"/>
          </p:nvPr>
        </p:nvSpPr>
        <p:spPr>
          <a:xfrm>
            <a:off x="930508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1" name="Google Shape;26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069" y="5896510"/>
            <a:ext cx="1072811" cy="50549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6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3F7B2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operable">
  <p:cSld name="Interoperable">
    <p:bg>
      <p:bgPr>
        <a:solidFill>
          <a:srgbClr val="333333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Google Shape;264;p47"/>
          <p:cNvCxnSpPr/>
          <p:nvPr/>
        </p:nvCxnSpPr>
        <p:spPr>
          <a:xfrm>
            <a:off x="7848600" y="1707359"/>
            <a:ext cx="3066143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5" name="Google Shape;265;p47"/>
          <p:cNvSpPr txBox="1"/>
          <p:nvPr>
            <p:ph type="title"/>
          </p:nvPr>
        </p:nvSpPr>
        <p:spPr>
          <a:xfrm>
            <a:off x="7848600" y="1891903"/>
            <a:ext cx="3066143" cy="3535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4000"/>
              <a:buFont typeface="Arial"/>
              <a:buNone/>
              <a:defRPr sz="4000">
                <a:solidFill>
                  <a:srgbClr val="54FB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47"/>
          <p:cNvSpPr/>
          <p:nvPr/>
        </p:nvSpPr>
        <p:spPr>
          <a:xfrm>
            <a:off x="1563681" y="1762579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7"/>
          <p:cNvSpPr/>
          <p:nvPr/>
        </p:nvSpPr>
        <p:spPr>
          <a:xfrm>
            <a:off x="2240440" y="1762578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7"/>
          <p:cNvSpPr/>
          <p:nvPr/>
        </p:nvSpPr>
        <p:spPr>
          <a:xfrm>
            <a:off x="2917199" y="1762578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7"/>
          <p:cNvSpPr/>
          <p:nvPr/>
        </p:nvSpPr>
        <p:spPr>
          <a:xfrm>
            <a:off x="1563681" y="2457418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7"/>
          <p:cNvSpPr/>
          <p:nvPr/>
        </p:nvSpPr>
        <p:spPr>
          <a:xfrm>
            <a:off x="2240440" y="2457417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7"/>
          <p:cNvSpPr/>
          <p:nvPr/>
        </p:nvSpPr>
        <p:spPr>
          <a:xfrm>
            <a:off x="2917199" y="2457417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7"/>
          <p:cNvSpPr/>
          <p:nvPr/>
        </p:nvSpPr>
        <p:spPr>
          <a:xfrm>
            <a:off x="1563681" y="3152257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7"/>
          <p:cNvSpPr/>
          <p:nvPr/>
        </p:nvSpPr>
        <p:spPr>
          <a:xfrm>
            <a:off x="2240439" y="3143215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7"/>
          <p:cNvSpPr/>
          <p:nvPr/>
        </p:nvSpPr>
        <p:spPr>
          <a:xfrm>
            <a:off x="2917199" y="3143214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7"/>
          <p:cNvSpPr/>
          <p:nvPr/>
        </p:nvSpPr>
        <p:spPr>
          <a:xfrm>
            <a:off x="1563681" y="3847096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7"/>
          <p:cNvSpPr/>
          <p:nvPr/>
        </p:nvSpPr>
        <p:spPr>
          <a:xfrm>
            <a:off x="2240439" y="3847096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7"/>
          <p:cNvSpPr/>
          <p:nvPr/>
        </p:nvSpPr>
        <p:spPr>
          <a:xfrm>
            <a:off x="2930112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7"/>
          <p:cNvSpPr/>
          <p:nvPr/>
        </p:nvSpPr>
        <p:spPr>
          <a:xfrm>
            <a:off x="1563681" y="4541935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7"/>
          <p:cNvSpPr/>
          <p:nvPr/>
        </p:nvSpPr>
        <p:spPr>
          <a:xfrm>
            <a:off x="2240438" y="455986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7"/>
          <p:cNvSpPr/>
          <p:nvPr/>
        </p:nvSpPr>
        <p:spPr>
          <a:xfrm>
            <a:off x="2930112" y="4561469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7"/>
          <p:cNvSpPr/>
          <p:nvPr/>
        </p:nvSpPr>
        <p:spPr>
          <a:xfrm>
            <a:off x="3619784" y="1762579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7"/>
          <p:cNvSpPr/>
          <p:nvPr/>
        </p:nvSpPr>
        <p:spPr>
          <a:xfrm>
            <a:off x="4296543" y="1762578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7"/>
          <p:cNvSpPr/>
          <p:nvPr/>
        </p:nvSpPr>
        <p:spPr>
          <a:xfrm>
            <a:off x="4973302" y="176257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7"/>
          <p:cNvSpPr/>
          <p:nvPr/>
        </p:nvSpPr>
        <p:spPr>
          <a:xfrm>
            <a:off x="3619784" y="2457418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7"/>
          <p:cNvSpPr/>
          <p:nvPr/>
        </p:nvSpPr>
        <p:spPr>
          <a:xfrm>
            <a:off x="4296543" y="245741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7"/>
          <p:cNvSpPr/>
          <p:nvPr/>
        </p:nvSpPr>
        <p:spPr>
          <a:xfrm>
            <a:off x="4973302" y="245741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7"/>
          <p:cNvSpPr/>
          <p:nvPr/>
        </p:nvSpPr>
        <p:spPr>
          <a:xfrm>
            <a:off x="3619784" y="315225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7"/>
          <p:cNvSpPr/>
          <p:nvPr/>
        </p:nvSpPr>
        <p:spPr>
          <a:xfrm>
            <a:off x="4296542" y="3143215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7"/>
          <p:cNvSpPr/>
          <p:nvPr/>
        </p:nvSpPr>
        <p:spPr>
          <a:xfrm>
            <a:off x="4973302" y="3143214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7"/>
          <p:cNvSpPr/>
          <p:nvPr/>
        </p:nvSpPr>
        <p:spPr>
          <a:xfrm>
            <a:off x="3619784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7"/>
          <p:cNvSpPr/>
          <p:nvPr/>
        </p:nvSpPr>
        <p:spPr>
          <a:xfrm>
            <a:off x="4296542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7"/>
          <p:cNvSpPr/>
          <p:nvPr/>
        </p:nvSpPr>
        <p:spPr>
          <a:xfrm>
            <a:off x="4986215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7"/>
          <p:cNvSpPr/>
          <p:nvPr/>
        </p:nvSpPr>
        <p:spPr>
          <a:xfrm>
            <a:off x="3619784" y="4570511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7"/>
          <p:cNvSpPr/>
          <p:nvPr/>
        </p:nvSpPr>
        <p:spPr>
          <a:xfrm>
            <a:off x="4296541" y="4562771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7"/>
          <p:cNvSpPr/>
          <p:nvPr/>
        </p:nvSpPr>
        <p:spPr>
          <a:xfrm>
            <a:off x="4986215" y="4561469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useable">
  <p:cSld name="Reuseable">
    <p:bg>
      <p:bgPr>
        <a:solidFill>
          <a:srgbClr val="333333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Google Shape;297;p48"/>
          <p:cNvCxnSpPr/>
          <p:nvPr/>
        </p:nvCxnSpPr>
        <p:spPr>
          <a:xfrm>
            <a:off x="7848600" y="1707359"/>
            <a:ext cx="3066143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8" name="Google Shape;298;p48"/>
          <p:cNvSpPr txBox="1"/>
          <p:nvPr>
            <p:ph type="title"/>
          </p:nvPr>
        </p:nvSpPr>
        <p:spPr>
          <a:xfrm>
            <a:off x="7848600" y="1891903"/>
            <a:ext cx="3066143" cy="3535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4000"/>
              <a:buFont typeface="Arial"/>
              <a:buNone/>
              <a:defRPr sz="4000">
                <a:solidFill>
                  <a:srgbClr val="54FB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48"/>
          <p:cNvSpPr/>
          <p:nvPr/>
        </p:nvSpPr>
        <p:spPr>
          <a:xfrm>
            <a:off x="1563681" y="1762579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8"/>
          <p:cNvSpPr/>
          <p:nvPr/>
        </p:nvSpPr>
        <p:spPr>
          <a:xfrm>
            <a:off x="2240440" y="1762578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8"/>
          <p:cNvSpPr/>
          <p:nvPr/>
        </p:nvSpPr>
        <p:spPr>
          <a:xfrm>
            <a:off x="2917199" y="1762578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8"/>
          <p:cNvSpPr/>
          <p:nvPr/>
        </p:nvSpPr>
        <p:spPr>
          <a:xfrm>
            <a:off x="1563681" y="2457418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8"/>
          <p:cNvSpPr/>
          <p:nvPr/>
        </p:nvSpPr>
        <p:spPr>
          <a:xfrm>
            <a:off x="2240440" y="2457417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8"/>
          <p:cNvSpPr/>
          <p:nvPr/>
        </p:nvSpPr>
        <p:spPr>
          <a:xfrm>
            <a:off x="2917199" y="2457417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8"/>
          <p:cNvSpPr/>
          <p:nvPr/>
        </p:nvSpPr>
        <p:spPr>
          <a:xfrm>
            <a:off x="1563681" y="3152257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8"/>
          <p:cNvSpPr/>
          <p:nvPr/>
        </p:nvSpPr>
        <p:spPr>
          <a:xfrm>
            <a:off x="2240439" y="3143215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8"/>
          <p:cNvSpPr/>
          <p:nvPr/>
        </p:nvSpPr>
        <p:spPr>
          <a:xfrm>
            <a:off x="2917199" y="3143214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8"/>
          <p:cNvSpPr/>
          <p:nvPr/>
        </p:nvSpPr>
        <p:spPr>
          <a:xfrm>
            <a:off x="1563681" y="3847096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8"/>
          <p:cNvSpPr/>
          <p:nvPr/>
        </p:nvSpPr>
        <p:spPr>
          <a:xfrm>
            <a:off x="2240439" y="3847096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8"/>
          <p:cNvSpPr/>
          <p:nvPr/>
        </p:nvSpPr>
        <p:spPr>
          <a:xfrm>
            <a:off x="2930112" y="3847096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8"/>
          <p:cNvSpPr/>
          <p:nvPr/>
        </p:nvSpPr>
        <p:spPr>
          <a:xfrm>
            <a:off x="3619784" y="1762579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8"/>
          <p:cNvSpPr/>
          <p:nvPr/>
        </p:nvSpPr>
        <p:spPr>
          <a:xfrm>
            <a:off x="4296543" y="176257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8"/>
          <p:cNvSpPr/>
          <p:nvPr/>
        </p:nvSpPr>
        <p:spPr>
          <a:xfrm>
            <a:off x="4973302" y="176257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8"/>
          <p:cNvSpPr/>
          <p:nvPr/>
        </p:nvSpPr>
        <p:spPr>
          <a:xfrm>
            <a:off x="3619784" y="2457418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8"/>
          <p:cNvSpPr/>
          <p:nvPr/>
        </p:nvSpPr>
        <p:spPr>
          <a:xfrm>
            <a:off x="4296543" y="245741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8"/>
          <p:cNvSpPr/>
          <p:nvPr/>
        </p:nvSpPr>
        <p:spPr>
          <a:xfrm>
            <a:off x="4973302" y="245741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8"/>
          <p:cNvSpPr/>
          <p:nvPr/>
        </p:nvSpPr>
        <p:spPr>
          <a:xfrm>
            <a:off x="3619784" y="3152257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8"/>
          <p:cNvSpPr/>
          <p:nvPr/>
        </p:nvSpPr>
        <p:spPr>
          <a:xfrm>
            <a:off x="4296542" y="3143215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8"/>
          <p:cNvSpPr/>
          <p:nvPr/>
        </p:nvSpPr>
        <p:spPr>
          <a:xfrm>
            <a:off x="4973302" y="3143214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8"/>
          <p:cNvSpPr/>
          <p:nvPr/>
        </p:nvSpPr>
        <p:spPr>
          <a:xfrm>
            <a:off x="3619784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8"/>
          <p:cNvSpPr/>
          <p:nvPr/>
        </p:nvSpPr>
        <p:spPr>
          <a:xfrm>
            <a:off x="4296542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8"/>
          <p:cNvSpPr/>
          <p:nvPr/>
        </p:nvSpPr>
        <p:spPr>
          <a:xfrm>
            <a:off x="4986215" y="3847096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8"/>
          <p:cNvSpPr/>
          <p:nvPr/>
        </p:nvSpPr>
        <p:spPr>
          <a:xfrm>
            <a:off x="1576594" y="4523851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8"/>
          <p:cNvSpPr/>
          <p:nvPr/>
        </p:nvSpPr>
        <p:spPr>
          <a:xfrm>
            <a:off x="2253353" y="4523850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8"/>
          <p:cNvSpPr/>
          <p:nvPr/>
        </p:nvSpPr>
        <p:spPr>
          <a:xfrm>
            <a:off x="2930112" y="4523850"/>
            <a:ext cx="464949" cy="464949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8"/>
          <p:cNvSpPr/>
          <p:nvPr/>
        </p:nvSpPr>
        <p:spPr>
          <a:xfrm>
            <a:off x="3632697" y="4523851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8"/>
          <p:cNvSpPr/>
          <p:nvPr/>
        </p:nvSpPr>
        <p:spPr>
          <a:xfrm>
            <a:off x="4309456" y="4523850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8"/>
          <p:cNvSpPr/>
          <p:nvPr/>
        </p:nvSpPr>
        <p:spPr>
          <a:xfrm>
            <a:off x="4986215" y="4523850"/>
            <a:ext cx="464949" cy="464949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ragen dia">
  <p:cSld name="Vragen dia">
    <p:bg>
      <p:bgPr>
        <a:solidFill>
          <a:srgbClr val="333333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 txBox="1"/>
          <p:nvPr>
            <p:ph idx="12" type="sldNum"/>
          </p:nvPr>
        </p:nvSpPr>
        <p:spPr>
          <a:xfrm>
            <a:off x="930508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1" name="Google Shape;331;p49"/>
          <p:cNvSpPr txBox="1"/>
          <p:nvPr>
            <p:ph type="title"/>
          </p:nvPr>
        </p:nvSpPr>
        <p:spPr>
          <a:xfrm>
            <a:off x="838199" y="1217699"/>
            <a:ext cx="5511801" cy="1131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8200"/>
              <a:buFont typeface="Arial"/>
              <a:buNone/>
              <a:defRPr sz="8200">
                <a:solidFill>
                  <a:srgbClr val="54FB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2" name="Google Shape;332;p49"/>
          <p:cNvCxnSpPr/>
          <p:nvPr/>
        </p:nvCxnSpPr>
        <p:spPr>
          <a:xfrm>
            <a:off x="838200" y="881855"/>
            <a:ext cx="3654972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luitende dia">
  <p:cSld name="Afsluitende dia">
    <p:bg>
      <p:bgPr>
        <a:solidFill>
          <a:srgbClr val="333333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/>
          <p:nvPr>
            <p:ph type="title"/>
          </p:nvPr>
        </p:nvSpPr>
        <p:spPr>
          <a:xfrm>
            <a:off x="838199" y="1217699"/>
            <a:ext cx="3422515" cy="1131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8200"/>
              <a:buFont typeface="Arial"/>
              <a:buNone/>
              <a:defRPr sz="8200">
                <a:solidFill>
                  <a:srgbClr val="54FB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50"/>
          <p:cNvSpPr txBox="1"/>
          <p:nvPr>
            <p:ph idx="1" type="subTitle"/>
          </p:nvPr>
        </p:nvSpPr>
        <p:spPr>
          <a:xfrm>
            <a:off x="838199" y="2774152"/>
            <a:ext cx="5676900" cy="315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336" name="Google Shape;336;p50"/>
          <p:cNvCxnSpPr/>
          <p:nvPr/>
        </p:nvCxnSpPr>
        <p:spPr>
          <a:xfrm>
            <a:off x="838200" y="881855"/>
            <a:ext cx="3654972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7" name="Google Shape;337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70301" y="5672895"/>
            <a:ext cx="1633603" cy="591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"/>
          <p:cNvSpPr/>
          <p:nvPr/>
        </p:nvSpPr>
        <p:spPr>
          <a:xfrm>
            <a:off x="-67" y="-21233"/>
            <a:ext cx="12192000" cy="935600"/>
          </a:xfrm>
          <a:prstGeom prst="rect">
            <a:avLst/>
          </a:prstGeom>
          <a:solidFill>
            <a:srgbClr val="0079C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1"/>
          <p:cNvSpPr txBox="1"/>
          <p:nvPr>
            <p:ph type="title"/>
          </p:nvPr>
        </p:nvSpPr>
        <p:spPr>
          <a:xfrm>
            <a:off x="415600" y="85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41" name="Google Shape;341;p51"/>
          <p:cNvSpPr txBox="1"/>
          <p:nvPr>
            <p:ph idx="1" type="body"/>
          </p:nvPr>
        </p:nvSpPr>
        <p:spPr>
          <a:xfrm>
            <a:off x="415600" y="1064200"/>
            <a:ext cx="11360800" cy="5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51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838200" y="1804988"/>
            <a:ext cx="10515600" cy="438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0" name="Google Shape;30;p25"/>
          <p:cNvCxnSpPr/>
          <p:nvPr/>
        </p:nvCxnSpPr>
        <p:spPr>
          <a:xfrm>
            <a:off x="838200" y="377185"/>
            <a:ext cx="3654972" cy="0"/>
          </a:xfrm>
          <a:prstGeom prst="straightConnector1">
            <a:avLst/>
          </a:prstGeom>
          <a:noFill/>
          <a:ln cap="flat" cmpd="sng" w="50800">
            <a:solidFill>
              <a:srgbClr val="017FF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" name="Google Shape;31;p25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7BFF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  <p:pic>
        <p:nvPicPr>
          <p:cNvPr id="32" name="Google Shape;3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879" y="5896510"/>
            <a:ext cx="1072811" cy="50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87521" y="5761043"/>
            <a:ext cx="651410" cy="88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2"/>
          <p:cNvSpPr txBox="1"/>
          <p:nvPr>
            <p:ph type="title"/>
          </p:nvPr>
        </p:nvSpPr>
        <p:spPr>
          <a:xfrm>
            <a:off x="415600" y="260648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32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5" name="Google Shape;345;p52"/>
          <p:cNvSpPr txBox="1"/>
          <p:nvPr>
            <p:ph idx="12" type="sldNum"/>
          </p:nvPr>
        </p:nvSpPr>
        <p:spPr>
          <a:xfrm>
            <a:off x="11296611" y="6524390"/>
            <a:ext cx="731600" cy="288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6" name="Google Shape;346;p52"/>
          <p:cNvSpPr txBox="1"/>
          <p:nvPr>
            <p:ph idx="1" type="body"/>
          </p:nvPr>
        </p:nvSpPr>
        <p:spPr>
          <a:xfrm>
            <a:off x="431800" y="1125538"/>
            <a:ext cx="11135784" cy="504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eldia" type="title">
  <p:cSld name="TITLE">
    <p:bg>
      <p:bgPr>
        <a:solidFill>
          <a:schemeClr val="accent5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ctrTitle"/>
          </p:nvPr>
        </p:nvSpPr>
        <p:spPr>
          <a:xfrm>
            <a:off x="1524000" y="2278285"/>
            <a:ext cx="9144000" cy="110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Arial"/>
              <a:buNone/>
              <a:defRPr b="1" i="0" sz="8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" type="subTitle"/>
          </p:nvPr>
        </p:nvSpPr>
        <p:spPr>
          <a:xfrm>
            <a:off x="1524000" y="3656902"/>
            <a:ext cx="9144000" cy="78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7" name="Google Shape;3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733" y="5896510"/>
            <a:ext cx="1072811" cy="50549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6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  <p:pic>
        <p:nvPicPr>
          <p:cNvPr id="39" name="Google Shape;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87521" y="5749469"/>
            <a:ext cx="651410" cy="88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gindia">
  <p:cSld name="Begindia">
    <p:bg>
      <p:bgPr>
        <a:solidFill>
          <a:srgbClr val="333333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84573" y="5749468"/>
            <a:ext cx="654358" cy="88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77112" y="1854290"/>
            <a:ext cx="2422785" cy="32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733" y="5896510"/>
            <a:ext cx="1072811" cy="50549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7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>
  <p:cSld name="Titeldia">
    <p:bg>
      <p:bgPr>
        <a:solidFill>
          <a:srgbClr val="33333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ctrTitle"/>
          </p:nvPr>
        </p:nvSpPr>
        <p:spPr>
          <a:xfrm>
            <a:off x="1524000" y="2278285"/>
            <a:ext cx="9144000" cy="110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FFAC"/>
              </a:buClr>
              <a:buSzPts val="8200"/>
              <a:buFont typeface="Arial"/>
              <a:buNone/>
              <a:defRPr b="1" i="0" sz="8200">
                <a:solidFill>
                  <a:srgbClr val="5DFFA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" type="subTitle"/>
          </p:nvPr>
        </p:nvSpPr>
        <p:spPr>
          <a:xfrm>
            <a:off x="1524000" y="3656902"/>
            <a:ext cx="9144000" cy="78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8" name="Google Shape;4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84573" y="5749468"/>
            <a:ext cx="654358" cy="88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733" y="5896510"/>
            <a:ext cx="1072811" cy="50549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8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solidFill>
          <a:srgbClr val="35353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" type="body"/>
          </p:nvPr>
        </p:nvSpPr>
        <p:spPr>
          <a:xfrm>
            <a:off x="838200" y="1817688"/>
            <a:ext cx="10515600" cy="4076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4" name="Google Shape;5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84573" y="5749468"/>
            <a:ext cx="654358" cy="88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733" y="5896510"/>
            <a:ext cx="1072811" cy="50549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9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  <p:cxnSp>
        <p:nvCxnSpPr>
          <p:cNvPr id="57" name="Google Shape;57;p29"/>
          <p:cNvCxnSpPr/>
          <p:nvPr/>
        </p:nvCxnSpPr>
        <p:spPr>
          <a:xfrm>
            <a:off x="838200" y="332580"/>
            <a:ext cx="3654972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dia">
  <p:cSld name="Inhouddia">
    <p:bg>
      <p:bgPr>
        <a:solidFill>
          <a:srgbClr val="333333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idx="1" type="subTitle"/>
          </p:nvPr>
        </p:nvSpPr>
        <p:spPr>
          <a:xfrm>
            <a:off x="5140960" y="1823986"/>
            <a:ext cx="6212840" cy="3278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0" name="Google Shape;60;p30"/>
          <p:cNvSpPr txBox="1"/>
          <p:nvPr>
            <p:ph type="title"/>
          </p:nvPr>
        </p:nvSpPr>
        <p:spPr>
          <a:xfrm>
            <a:off x="838200" y="1217699"/>
            <a:ext cx="3072618" cy="1131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8200"/>
              <a:buFont typeface="Arial"/>
              <a:buNone/>
              <a:defRPr sz="8200">
                <a:solidFill>
                  <a:srgbClr val="54FB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" name="Google Shape;61;p30"/>
          <p:cNvCxnSpPr/>
          <p:nvPr/>
        </p:nvCxnSpPr>
        <p:spPr>
          <a:xfrm>
            <a:off x="838200" y="881855"/>
            <a:ext cx="3654972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" name="Google Shape;6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84573" y="5749468"/>
            <a:ext cx="654358" cy="88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733" y="5896510"/>
            <a:ext cx="1072811" cy="50549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0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dia">
  <p:cSld name="Tabeldia">
    <p:bg>
      <p:bgPr>
        <a:solidFill>
          <a:srgbClr val="333333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idx="1" type="body"/>
          </p:nvPr>
        </p:nvSpPr>
        <p:spPr>
          <a:xfrm>
            <a:off x="5132439" y="881855"/>
            <a:ext cx="6221362" cy="5069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type="title"/>
          </p:nvPr>
        </p:nvSpPr>
        <p:spPr>
          <a:xfrm>
            <a:off x="838200" y="1110532"/>
            <a:ext cx="3654972" cy="640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4000"/>
              <a:buFont typeface="Arial"/>
              <a:buNone/>
              <a:defRPr sz="4000">
                <a:solidFill>
                  <a:srgbClr val="54FB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2" type="body"/>
          </p:nvPr>
        </p:nvSpPr>
        <p:spPr>
          <a:xfrm>
            <a:off x="838200" y="1979416"/>
            <a:ext cx="3654972" cy="1179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cxnSp>
        <p:nvCxnSpPr>
          <p:cNvPr id="69" name="Google Shape;69;p31"/>
          <p:cNvCxnSpPr/>
          <p:nvPr/>
        </p:nvCxnSpPr>
        <p:spPr>
          <a:xfrm>
            <a:off x="838200" y="881855"/>
            <a:ext cx="3654972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84573" y="5749468"/>
            <a:ext cx="654358" cy="88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733" y="5896510"/>
            <a:ext cx="1072811" cy="50549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1"/>
          <p:cNvSpPr txBox="1"/>
          <p:nvPr/>
        </p:nvSpPr>
        <p:spPr>
          <a:xfrm>
            <a:off x="167268" y="6404504"/>
            <a:ext cx="2263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Genomics coordination center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17FF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2" type="sldNum"/>
          </p:nvPr>
        </p:nvSpPr>
        <p:spPr>
          <a:xfrm>
            <a:off x="930508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9.png"/><Relationship Id="rId4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molgenis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5" Type="http://schemas.openxmlformats.org/officeDocument/2006/relationships/image" Target="../media/image27.png"/><Relationship Id="rId6" Type="http://schemas.openxmlformats.org/officeDocument/2006/relationships/image" Target="../media/image25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Relationship Id="rId10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restore-workshop.test.molgenis.org/" TargetMode="External"/><Relationship Id="rId4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"/>
          <p:cNvSpPr txBox="1"/>
          <p:nvPr>
            <p:ph type="title"/>
          </p:nvPr>
        </p:nvSpPr>
        <p:spPr>
          <a:xfrm>
            <a:off x="838200" y="1110525"/>
            <a:ext cx="5482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ct val="100000"/>
              <a:buFont typeface="Arial"/>
              <a:buNone/>
            </a:pPr>
            <a:r>
              <a:rPr lang="en-US" sz="8000"/>
              <a:t>ReSToRe</a:t>
            </a:r>
            <a:br>
              <a:rPr lang="en-US" sz="5400"/>
            </a:br>
            <a:r>
              <a:rPr lang="en-US" sz="3600"/>
              <a:t>Workshop 23/08/21</a:t>
            </a:r>
            <a:endParaRPr sz="4400"/>
          </a:p>
        </p:txBody>
      </p:sp>
      <p:sp>
        <p:nvSpPr>
          <p:cNvPr id="353" name="Google Shape;353;p1"/>
          <p:cNvSpPr txBox="1"/>
          <p:nvPr>
            <p:ph idx="1" type="body"/>
          </p:nvPr>
        </p:nvSpPr>
        <p:spPr>
          <a:xfrm>
            <a:off x="5410202" y="6319653"/>
            <a:ext cx="5884716" cy="1256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7a1828b25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</a:rPr>
              <a:t>Uploading</a:t>
            </a:r>
            <a:endParaRPr/>
          </a:p>
        </p:txBody>
      </p:sp>
      <p:sp>
        <p:nvSpPr>
          <p:cNvPr id="447" name="Google Shape;447;ge7a1828b25_1_0"/>
          <p:cNvSpPr txBox="1"/>
          <p:nvPr>
            <p:ph idx="1" type="body"/>
          </p:nvPr>
        </p:nvSpPr>
        <p:spPr>
          <a:xfrm>
            <a:off x="838200" y="1804988"/>
            <a:ext cx="10515600" cy="438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Difference </a:t>
            </a:r>
            <a:r>
              <a:rPr i="1" lang="en-US"/>
              <a:t>ReSToRe</a:t>
            </a:r>
            <a:r>
              <a:rPr lang="en-US"/>
              <a:t> and </a:t>
            </a:r>
            <a:r>
              <a:rPr i="1" lang="en-US"/>
              <a:t>Site</a:t>
            </a:r>
            <a:r>
              <a:rPr lang="en-US"/>
              <a:t> area’s: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Each site has its own site area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You don’t have access rights to other site’s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The ReSToRe area is for </a:t>
            </a:r>
            <a:r>
              <a:rPr lang="en-US"/>
              <a:t>browsing</a:t>
            </a:r>
            <a:r>
              <a:rPr lang="en-US"/>
              <a:t> and downloading the full data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e4867cdf11_0_7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First: delete the old data</a:t>
            </a:r>
            <a:endParaRPr/>
          </a:p>
        </p:txBody>
      </p:sp>
      <p:sp>
        <p:nvSpPr>
          <p:cNvPr id="454" name="Google Shape;454;ge4867cdf11_0_71"/>
          <p:cNvSpPr txBox="1"/>
          <p:nvPr>
            <p:ph idx="1" type="body"/>
          </p:nvPr>
        </p:nvSpPr>
        <p:spPr>
          <a:xfrm>
            <a:off x="838200" y="1804988"/>
            <a:ext cx="10515600" cy="438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5" name="Google Shape;455;ge4867cdf11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1825"/>
            <a:ext cx="7427464" cy="50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ge4867cdf11_0_71"/>
          <p:cNvSpPr/>
          <p:nvPr/>
        </p:nvSpPr>
        <p:spPr>
          <a:xfrm>
            <a:off x="1017075" y="2441000"/>
            <a:ext cx="682800" cy="232500"/>
          </a:xfrm>
          <a:prstGeom prst="ellipse">
            <a:avLst/>
          </a:prstGeom>
          <a:noFill/>
          <a:ln cap="flat" cmpd="sng" w="19050">
            <a:solidFill>
              <a:srgbClr val="F731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7" name="Google Shape;457;ge4867cdf11_0_71"/>
          <p:cNvCxnSpPr/>
          <p:nvPr/>
        </p:nvCxnSpPr>
        <p:spPr>
          <a:xfrm>
            <a:off x="668375" y="4300775"/>
            <a:ext cx="348600" cy="0"/>
          </a:xfrm>
          <a:prstGeom prst="straightConnector1">
            <a:avLst/>
          </a:prstGeom>
          <a:noFill/>
          <a:ln cap="flat" cmpd="sng" w="19050">
            <a:solidFill>
              <a:srgbClr val="F731A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58" name="Google Shape;458;ge4867cdf11_0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5225" y="1981402"/>
            <a:ext cx="7427472" cy="50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ge4867cdf11_0_71"/>
          <p:cNvSpPr/>
          <p:nvPr/>
        </p:nvSpPr>
        <p:spPr>
          <a:xfrm>
            <a:off x="10806200" y="2985700"/>
            <a:ext cx="1010100" cy="632100"/>
          </a:xfrm>
          <a:prstGeom prst="ellipse">
            <a:avLst/>
          </a:prstGeom>
          <a:noFill/>
          <a:ln cap="flat" cmpd="sng" w="28575">
            <a:solidFill>
              <a:srgbClr val="F731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ge4867cdf11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950" y="1458375"/>
            <a:ext cx="8830423" cy="563952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ge4867cdf11_0_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400"/>
              <a:buFont typeface="Arial"/>
              <a:buNone/>
            </a:pPr>
            <a:r>
              <a:rPr lang="en-US"/>
              <a:t>Import data</a:t>
            </a:r>
            <a:endParaRPr/>
          </a:p>
        </p:txBody>
      </p:sp>
      <p:sp>
        <p:nvSpPr>
          <p:cNvPr id="467" name="Google Shape;467;ge4867cdf11_0_17"/>
          <p:cNvSpPr txBox="1"/>
          <p:nvPr>
            <p:ph idx="1" type="body"/>
          </p:nvPr>
        </p:nvSpPr>
        <p:spPr>
          <a:xfrm>
            <a:off x="838200" y="1728788"/>
            <a:ext cx="10515600" cy="4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68" name="Google Shape;468;ge4867cdf11_0_17"/>
          <p:cNvSpPr txBox="1"/>
          <p:nvPr/>
        </p:nvSpPr>
        <p:spPr>
          <a:xfrm>
            <a:off x="3769975" y="4039638"/>
            <a:ext cx="2274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731A2"/>
                </a:solidFill>
              </a:rPr>
              <a:t>Select your file</a:t>
            </a:r>
            <a:endParaRPr b="1" sz="1900">
              <a:solidFill>
                <a:srgbClr val="F731A2"/>
              </a:solidFill>
            </a:endParaRPr>
          </a:p>
        </p:txBody>
      </p:sp>
      <p:sp>
        <p:nvSpPr>
          <p:cNvPr id="469" name="Google Shape;469;ge4867cdf11_0_17"/>
          <p:cNvSpPr/>
          <p:nvPr/>
        </p:nvSpPr>
        <p:spPr>
          <a:xfrm>
            <a:off x="4140950" y="1990575"/>
            <a:ext cx="682800" cy="232500"/>
          </a:xfrm>
          <a:prstGeom prst="ellipse">
            <a:avLst/>
          </a:prstGeom>
          <a:noFill/>
          <a:ln cap="flat" cmpd="sng" w="19050">
            <a:solidFill>
              <a:srgbClr val="F731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e4867cdf11_0_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400"/>
              <a:buFont typeface="Arial"/>
              <a:buNone/>
            </a:pPr>
            <a:r>
              <a:rPr lang="en-US"/>
              <a:t>Import data</a:t>
            </a:r>
            <a:endParaRPr/>
          </a:p>
        </p:txBody>
      </p:sp>
      <p:sp>
        <p:nvSpPr>
          <p:cNvPr id="476" name="Google Shape;476;ge4867cdf11_0_31"/>
          <p:cNvSpPr txBox="1"/>
          <p:nvPr>
            <p:ph idx="1" type="body"/>
          </p:nvPr>
        </p:nvSpPr>
        <p:spPr>
          <a:xfrm>
            <a:off x="838200" y="1728788"/>
            <a:ext cx="10515600" cy="4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77" name="Google Shape;477;ge4867cdf11_0_31"/>
          <p:cNvSpPr txBox="1"/>
          <p:nvPr/>
        </p:nvSpPr>
        <p:spPr>
          <a:xfrm>
            <a:off x="7271600" y="1359125"/>
            <a:ext cx="3247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731A2"/>
                </a:solidFill>
              </a:rPr>
              <a:t>First some checks...</a:t>
            </a:r>
            <a:endParaRPr b="1" sz="1900">
              <a:solidFill>
                <a:srgbClr val="F731A2"/>
              </a:solidFill>
            </a:endParaRPr>
          </a:p>
        </p:txBody>
      </p:sp>
      <p:pic>
        <p:nvPicPr>
          <p:cNvPr id="478" name="Google Shape;478;ge4867cdf11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00" y="1539750"/>
            <a:ext cx="6727550" cy="457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ge4867cdf11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0625" y="2120954"/>
            <a:ext cx="6727550" cy="4576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ge4867cdf11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801" y="1259097"/>
            <a:ext cx="8619473" cy="586392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ge4867cdf11_0_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400"/>
              <a:buFont typeface="Arial"/>
              <a:buNone/>
            </a:pPr>
            <a:r>
              <a:rPr lang="en-US"/>
              <a:t>Import data</a:t>
            </a:r>
            <a:endParaRPr/>
          </a:p>
        </p:txBody>
      </p:sp>
      <p:sp>
        <p:nvSpPr>
          <p:cNvPr id="487" name="Google Shape;487;ge4867cdf11_0_43"/>
          <p:cNvSpPr txBox="1"/>
          <p:nvPr>
            <p:ph idx="1" type="body"/>
          </p:nvPr>
        </p:nvSpPr>
        <p:spPr>
          <a:xfrm>
            <a:off x="838200" y="1728788"/>
            <a:ext cx="10515600" cy="4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88" name="Google Shape;488;ge4867cdf11_0_43"/>
          <p:cNvSpPr txBox="1"/>
          <p:nvPr/>
        </p:nvSpPr>
        <p:spPr>
          <a:xfrm>
            <a:off x="6583125" y="2804625"/>
            <a:ext cx="3558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731A2"/>
                </a:solidFill>
              </a:rPr>
              <a:t>The final validation will check if all columns are correct</a:t>
            </a:r>
            <a:endParaRPr b="1" sz="1900">
              <a:solidFill>
                <a:srgbClr val="F731A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e4867cdf11_0_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400"/>
              <a:buFont typeface="Arial"/>
              <a:buNone/>
            </a:pPr>
            <a:r>
              <a:rPr lang="en-US"/>
              <a:t>Import data</a:t>
            </a:r>
            <a:endParaRPr/>
          </a:p>
        </p:txBody>
      </p:sp>
      <p:sp>
        <p:nvSpPr>
          <p:cNvPr id="495" name="Google Shape;495;ge4867cdf11_0_53"/>
          <p:cNvSpPr txBox="1"/>
          <p:nvPr>
            <p:ph idx="1" type="body"/>
          </p:nvPr>
        </p:nvSpPr>
        <p:spPr>
          <a:xfrm>
            <a:off x="838200" y="1728788"/>
            <a:ext cx="10515600" cy="4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96" name="Google Shape;496;ge4867cdf11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620" y="1307500"/>
            <a:ext cx="8502479" cy="578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e4867cdf11_0_53"/>
          <p:cNvSpPr txBox="1"/>
          <p:nvPr/>
        </p:nvSpPr>
        <p:spPr>
          <a:xfrm>
            <a:off x="4447275" y="5245625"/>
            <a:ext cx="35589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731A2"/>
                </a:solidFill>
              </a:rPr>
              <a:t>In this example the column name “SITE” was not capitalized, so the importer will show an error</a:t>
            </a:r>
            <a:endParaRPr b="1" sz="1900">
              <a:solidFill>
                <a:srgbClr val="F731A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e4867cdf11_0_6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400"/>
              <a:buFont typeface="Arial"/>
              <a:buNone/>
            </a:pPr>
            <a:r>
              <a:rPr lang="en-US"/>
              <a:t>Import data</a:t>
            </a:r>
            <a:endParaRPr/>
          </a:p>
        </p:txBody>
      </p:sp>
      <p:sp>
        <p:nvSpPr>
          <p:cNvPr id="504" name="Google Shape;504;ge4867cdf11_0_62"/>
          <p:cNvSpPr txBox="1"/>
          <p:nvPr>
            <p:ph idx="1" type="body"/>
          </p:nvPr>
        </p:nvSpPr>
        <p:spPr>
          <a:xfrm>
            <a:off x="838200" y="1728788"/>
            <a:ext cx="10515600" cy="4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505" name="Google Shape;505;ge4867cdf11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050" y="1263575"/>
            <a:ext cx="8548426" cy="5815624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ge4867cdf11_0_62"/>
          <p:cNvSpPr txBox="1"/>
          <p:nvPr/>
        </p:nvSpPr>
        <p:spPr>
          <a:xfrm>
            <a:off x="4527813" y="4475550"/>
            <a:ext cx="3558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731A2"/>
                </a:solidFill>
              </a:rPr>
              <a:t>But if everything is correct… Success!</a:t>
            </a:r>
            <a:endParaRPr b="1" sz="1900">
              <a:solidFill>
                <a:srgbClr val="F731A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e4867cdf11_0_8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Browse (and edit) your data</a:t>
            </a:r>
            <a:endParaRPr/>
          </a:p>
        </p:txBody>
      </p:sp>
      <p:sp>
        <p:nvSpPr>
          <p:cNvPr id="513" name="Google Shape;513;ge4867cdf11_0_82"/>
          <p:cNvSpPr txBox="1"/>
          <p:nvPr>
            <p:ph idx="1" type="body"/>
          </p:nvPr>
        </p:nvSpPr>
        <p:spPr>
          <a:xfrm>
            <a:off x="838200" y="1804988"/>
            <a:ext cx="10515600" cy="438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4" name="Google Shape;514;ge4867cdf11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1825"/>
            <a:ext cx="7427464" cy="50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ge4867cdf11_0_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5225" y="1981402"/>
            <a:ext cx="7427472" cy="50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e4867cdf11_0_82"/>
          <p:cNvSpPr/>
          <p:nvPr/>
        </p:nvSpPr>
        <p:spPr>
          <a:xfrm>
            <a:off x="6723350" y="3995650"/>
            <a:ext cx="1010100" cy="276000"/>
          </a:xfrm>
          <a:prstGeom prst="ellipse">
            <a:avLst/>
          </a:prstGeom>
          <a:noFill/>
          <a:ln cap="flat" cmpd="sng" w="28575">
            <a:solidFill>
              <a:srgbClr val="F731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ge4867cdf11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516850"/>
            <a:ext cx="7141477" cy="4562326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ge4867cdf11_0_9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Browse all data</a:t>
            </a:r>
            <a:endParaRPr/>
          </a:p>
        </p:txBody>
      </p:sp>
      <p:sp>
        <p:nvSpPr>
          <p:cNvPr id="524" name="Google Shape;524;ge4867cdf11_0_93"/>
          <p:cNvSpPr txBox="1"/>
          <p:nvPr>
            <p:ph idx="1" type="body"/>
          </p:nvPr>
        </p:nvSpPr>
        <p:spPr>
          <a:xfrm>
            <a:off x="838200" y="1804988"/>
            <a:ext cx="10515600" cy="438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data from your ‘site-area’ will be synchronized with the main table periodically</a:t>
            </a:r>
            <a:endParaRPr/>
          </a:p>
        </p:txBody>
      </p:sp>
      <p:sp>
        <p:nvSpPr>
          <p:cNvPr id="525" name="Google Shape;525;ge4867cdf11_0_93"/>
          <p:cNvSpPr/>
          <p:nvPr/>
        </p:nvSpPr>
        <p:spPr>
          <a:xfrm>
            <a:off x="1245675" y="2905925"/>
            <a:ext cx="585000" cy="276000"/>
          </a:xfrm>
          <a:prstGeom prst="ellipse">
            <a:avLst/>
          </a:prstGeom>
          <a:noFill/>
          <a:ln cap="flat" cmpd="sng" w="28575">
            <a:solidFill>
              <a:srgbClr val="F731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e4867cdf11_0_93"/>
          <p:cNvSpPr/>
          <p:nvPr/>
        </p:nvSpPr>
        <p:spPr>
          <a:xfrm>
            <a:off x="1034850" y="4830950"/>
            <a:ext cx="1304400" cy="276000"/>
          </a:xfrm>
          <a:prstGeom prst="ellipse">
            <a:avLst/>
          </a:prstGeom>
          <a:noFill/>
          <a:ln cap="flat" cmpd="sng" w="28575">
            <a:solidFill>
              <a:srgbClr val="F731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7" name="Google Shape;527;ge4867cdf11_0_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8750" y="2160500"/>
            <a:ext cx="7671411" cy="4994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8" name="Google Shape;528;ge4867cdf11_0_93"/>
          <p:cNvCxnSpPr/>
          <p:nvPr/>
        </p:nvCxnSpPr>
        <p:spPr>
          <a:xfrm>
            <a:off x="5346925" y="4140950"/>
            <a:ext cx="348600" cy="0"/>
          </a:xfrm>
          <a:prstGeom prst="straightConnector1">
            <a:avLst/>
          </a:prstGeom>
          <a:noFill/>
          <a:ln cap="flat" cmpd="sng" w="19050">
            <a:solidFill>
              <a:srgbClr val="F731A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9" name="Google Shape;529;ge4867cdf11_0_93"/>
          <p:cNvCxnSpPr/>
          <p:nvPr/>
        </p:nvCxnSpPr>
        <p:spPr>
          <a:xfrm rot="10800000">
            <a:off x="6123900" y="4961775"/>
            <a:ext cx="429000" cy="559500"/>
          </a:xfrm>
          <a:prstGeom prst="straightConnector1">
            <a:avLst/>
          </a:prstGeom>
          <a:noFill/>
          <a:ln cap="flat" cmpd="sng" w="19050">
            <a:solidFill>
              <a:srgbClr val="F731A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dc012bc72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Browse all data</a:t>
            </a:r>
            <a:endParaRPr/>
          </a:p>
        </p:txBody>
      </p:sp>
      <p:sp>
        <p:nvSpPr>
          <p:cNvPr id="536" name="Google Shape;536;gedc012bc72_0_0"/>
          <p:cNvSpPr txBox="1"/>
          <p:nvPr>
            <p:ph idx="1" type="body"/>
          </p:nvPr>
        </p:nvSpPr>
        <p:spPr>
          <a:xfrm>
            <a:off x="838200" y="1804988"/>
            <a:ext cx="10515600" cy="438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Here you can also download your data</a:t>
            </a:r>
            <a:endParaRPr/>
          </a:p>
        </p:txBody>
      </p:sp>
      <p:pic>
        <p:nvPicPr>
          <p:cNvPr id="537" name="Google Shape;537;gedc012bc7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8750" y="2160500"/>
            <a:ext cx="7671411" cy="49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gedc012bc72_0_0"/>
          <p:cNvSpPr/>
          <p:nvPr/>
        </p:nvSpPr>
        <p:spPr>
          <a:xfrm>
            <a:off x="6654575" y="6306975"/>
            <a:ext cx="770100" cy="434700"/>
          </a:xfrm>
          <a:prstGeom prst="ellipse">
            <a:avLst/>
          </a:prstGeom>
          <a:noFill/>
          <a:ln cap="flat" cmpd="sng" w="28575">
            <a:solidFill>
              <a:srgbClr val="F731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9" name="Google Shape;539;gedc012bc7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625" y="2662188"/>
            <a:ext cx="4003125" cy="290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400"/>
              <a:buFont typeface="Arial"/>
              <a:buNone/>
            </a:pPr>
            <a:r>
              <a:rPr lang="en-US"/>
              <a:t>Genomics Coordination Center</a:t>
            </a:r>
            <a:endParaRPr/>
          </a:p>
        </p:txBody>
      </p:sp>
      <p:pic>
        <p:nvPicPr>
          <p:cNvPr id="360" name="Google Shape;36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2224" y="1848644"/>
            <a:ext cx="5608576" cy="3634763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"/>
          <p:cNvSpPr txBox="1"/>
          <p:nvPr/>
        </p:nvSpPr>
        <p:spPr>
          <a:xfrm>
            <a:off x="838200" y="1848644"/>
            <a:ext cx="45720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Hosted by the University Medical Center Groningen (UMCG)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Dept. of Genetics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+ 30 researchers, bioinformatics analysts, software developers &amp; data managers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/>
          <p:nvPr>
            <p:ph type="ctrTitle"/>
          </p:nvPr>
        </p:nvSpPr>
        <p:spPr>
          <a:xfrm>
            <a:off x="1524000" y="2278285"/>
            <a:ext cx="9144000" cy="110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Arial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546" name="Google Shape;546;p10"/>
          <p:cNvSpPr txBox="1"/>
          <p:nvPr>
            <p:ph idx="1" type="subTitle"/>
          </p:nvPr>
        </p:nvSpPr>
        <p:spPr>
          <a:xfrm>
            <a:off x="1524000" y="4072539"/>
            <a:ext cx="9144000" cy="78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https://www.molgenis.org/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400"/>
              <a:buFont typeface="Arial"/>
              <a:buNone/>
            </a:pPr>
            <a:r>
              <a:rPr lang="en-US"/>
              <a:t>Our products</a:t>
            </a:r>
            <a:endParaRPr/>
          </a:p>
        </p:txBody>
      </p:sp>
      <p:sp>
        <p:nvSpPr>
          <p:cNvPr id="368" name="Google Shape;368;p3"/>
          <p:cNvSpPr txBox="1"/>
          <p:nvPr/>
        </p:nvSpPr>
        <p:spPr>
          <a:xfrm>
            <a:off x="254271" y="2759146"/>
            <a:ext cx="262764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Catalogue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and request access 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collections, data items and samples</a:t>
            </a:r>
            <a:endParaRPr/>
          </a:p>
        </p:txBody>
      </p:sp>
      <p:sp>
        <p:nvSpPr>
          <p:cNvPr id="369" name="Google Shape;369;p3"/>
          <p:cNvSpPr txBox="1"/>
          <p:nvPr/>
        </p:nvSpPr>
        <p:spPr>
          <a:xfrm>
            <a:off x="6289961" y="2782946"/>
            <a:ext cx="28055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RD3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Metadata about datasets, samples,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patients, mutations, files and analyses</a:t>
            </a:r>
            <a:endParaRPr/>
          </a:p>
        </p:txBody>
      </p:sp>
      <p:sp>
        <p:nvSpPr>
          <p:cNvPr id="370" name="Google Shape;370;p3"/>
          <p:cNvSpPr txBox="1"/>
          <p:nvPr/>
        </p:nvSpPr>
        <p:spPr>
          <a:xfrm>
            <a:off x="9159510" y="2782946"/>
            <a:ext cx="295625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GDIO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Omics annotation  and classification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toward genome diagnostic interpretation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"/>
          <p:cNvSpPr txBox="1"/>
          <p:nvPr/>
        </p:nvSpPr>
        <p:spPr>
          <a:xfrm>
            <a:off x="3247143" y="2759146"/>
            <a:ext cx="28488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Flexible data platform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own data models, script and apps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your data and analyses</a:t>
            </a:r>
            <a:endParaRPr/>
          </a:p>
        </p:txBody>
      </p:sp>
      <p:sp>
        <p:nvSpPr>
          <p:cNvPr id="372" name="Google Shape;372;p3"/>
          <p:cNvSpPr txBox="1"/>
          <p:nvPr/>
        </p:nvSpPr>
        <p:spPr>
          <a:xfrm>
            <a:off x="270572" y="5084943"/>
            <a:ext cx="26917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Federated access/analysis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Multi-center distribute analysis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disclosing sensitive data</a:t>
            </a:r>
            <a:endParaRPr/>
          </a:p>
        </p:txBody>
      </p:sp>
      <p:sp>
        <p:nvSpPr>
          <p:cNvPr id="373" name="Google Shape;373;p3"/>
          <p:cNvSpPr txBox="1"/>
          <p:nvPr/>
        </p:nvSpPr>
        <p:spPr>
          <a:xfrm>
            <a:off x="6373316" y="5084943"/>
            <a:ext cx="263886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Omics pipelines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scale DNA, RNA, methylation,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Micriombe data processing</a:t>
            </a:r>
            <a:endParaRPr/>
          </a:p>
        </p:txBody>
      </p:sp>
      <p:sp>
        <p:nvSpPr>
          <p:cNvPr id="374" name="Google Shape;374;p3"/>
          <p:cNvSpPr txBox="1"/>
          <p:nvPr/>
        </p:nvSpPr>
        <p:spPr>
          <a:xfrm>
            <a:off x="9454463" y="5084943"/>
            <a:ext cx="236635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cloud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Secure &amp; reproducible analysis,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benchmarks and reference data</a:t>
            </a:r>
            <a:endParaRPr/>
          </a:p>
        </p:txBody>
      </p:sp>
      <p:pic>
        <p:nvPicPr>
          <p:cNvPr id="375" name="Google Shape;375;p3"/>
          <p:cNvPicPr preferRelativeResize="0"/>
          <p:nvPr/>
        </p:nvPicPr>
        <p:blipFill rotWithShape="1">
          <a:blip r:embed="rId3">
            <a:alphaModFix/>
          </a:blip>
          <a:srcRect b="13859" l="0" r="1440" t="0"/>
          <a:stretch/>
        </p:blipFill>
        <p:spPr>
          <a:xfrm>
            <a:off x="1068164" y="1708102"/>
            <a:ext cx="1128199" cy="98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"/>
          <p:cNvPicPr preferRelativeResize="0"/>
          <p:nvPr/>
        </p:nvPicPr>
        <p:blipFill rotWithShape="1">
          <a:blip r:embed="rId4">
            <a:alphaModFix/>
          </a:blip>
          <a:srcRect b="10041" l="0" r="0" t="0"/>
          <a:stretch/>
        </p:blipFill>
        <p:spPr>
          <a:xfrm>
            <a:off x="10010567" y="1632002"/>
            <a:ext cx="1254145" cy="11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"/>
          <p:cNvPicPr preferRelativeResize="0"/>
          <p:nvPr/>
        </p:nvPicPr>
        <p:blipFill rotWithShape="1">
          <a:blip r:embed="rId5">
            <a:alphaModFix/>
          </a:blip>
          <a:srcRect b="24022" l="0" r="0" t="0"/>
          <a:stretch/>
        </p:blipFill>
        <p:spPr>
          <a:xfrm>
            <a:off x="9817654" y="3791087"/>
            <a:ext cx="1639970" cy="124601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"/>
          <p:cNvSpPr txBox="1"/>
          <p:nvPr/>
        </p:nvSpPr>
        <p:spPr>
          <a:xfrm>
            <a:off x="4663558" y="6360760"/>
            <a:ext cx="286488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thank Noun project for use of the icons.</a:t>
            </a:r>
            <a:endParaRPr/>
          </a:p>
        </p:txBody>
      </p:sp>
      <p:pic>
        <p:nvPicPr>
          <p:cNvPr id="379" name="Google Shape;379;p3"/>
          <p:cNvPicPr preferRelativeResize="0"/>
          <p:nvPr/>
        </p:nvPicPr>
        <p:blipFill rotWithShape="1">
          <a:blip r:embed="rId6">
            <a:alphaModFix/>
          </a:blip>
          <a:srcRect b="13100" l="0" r="0" t="0"/>
          <a:stretch/>
        </p:blipFill>
        <p:spPr>
          <a:xfrm>
            <a:off x="7043613" y="3849997"/>
            <a:ext cx="1298271" cy="1128199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"/>
          <p:cNvSpPr txBox="1"/>
          <p:nvPr/>
        </p:nvSpPr>
        <p:spPr>
          <a:xfrm>
            <a:off x="3203973" y="5084943"/>
            <a:ext cx="267252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FAIR*connect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Automatically map your data to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interoperable models and ontologies</a:t>
            </a:r>
            <a:endParaRPr/>
          </a:p>
        </p:txBody>
      </p:sp>
      <p:pic>
        <p:nvPicPr>
          <p:cNvPr id="381" name="Google Shape;381;p3"/>
          <p:cNvPicPr preferRelativeResize="0"/>
          <p:nvPr/>
        </p:nvPicPr>
        <p:blipFill rotWithShape="1">
          <a:blip r:embed="rId7">
            <a:alphaModFix/>
          </a:blip>
          <a:srcRect b="12600" l="0" r="0" t="0"/>
          <a:stretch/>
        </p:blipFill>
        <p:spPr>
          <a:xfrm>
            <a:off x="7128648" y="1703077"/>
            <a:ext cx="1128200" cy="98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"/>
          <p:cNvPicPr preferRelativeResize="0"/>
          <p:nvPr/>
        </p:nvPicPr>
        <p:blipFill rotWithShape="1">
          <a:blip r:embed="rId8">
            <a:alphaModFix/>
          </a:blip>
          <a:srcRect b="12600" l="0" r="0" t="0"/>
          <a:stretch/>
        </p:blipFill>
        <p:spPr>
          <a:xfrm>
            <a:off x="4088888" y="1703076"/>
            <a:ext cx="1128199" cy="9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"/>
          <p:cNvPicPr preferRelativeResize="0"/>
          <p:nvPr/>
        </p:nvPicPr>
        <p:blipFill rotWithShape="1">
          <a:blip r:embed="rId9">
            <a:alphaModFix/>
          </a:blip>
          <a:srcRect b="15105" l="0" r="0" t="0"/>
          <a:stretch/>
        </p:blipFill>
        <p:spPr>
          <a:xfrm>
            <a:off x="3806369" y="3791087"/>
            <a:ext cx="1467735" cy="1246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"/>
          <p:cNvPicPr preferRelativeResize="0"/>
          <p:nvPr/>
        </p:nvPicPr>
        <p:blipFill rotWithShape="1">
          <a:blip r:embed="rId10">
            <a:alphaModFix/>
          </a:blip>
          <a:srcRect b="20745" l="0" r="0" t="0"/>
          <a:stretch/>
        </p:blipFill>
        <p:spPr>
          <a:xfrm>
            <a:off x="999974" y="3808244"/>
            <a:ext cx="1232958" cy="1211704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"/>
          <p:cNvSpPr/>
          <p:nvPr/>
        </p:nvSpPr>
        <p:spPr>
          <a:xfrm>
            <a:off x="3092159" y="1537674"/>
            <a:ext cx="3121655" cy="2080486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6" name="Google Shape;386;p3"/>
          <p:cNvCxnSpPr/>
          <p:nvPr/>
        </p:nvCxnSpPr>
        <p:spPr>
          <a:xfrm>
            <a:off x="2514531" y="2680727"/>
            <a:ext cx="367382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387" name="Google Shape;387;p3"/>
          <p:cNvCxnSpPr/>
          <p:nvPr/>
        </p:nvCxnSpPr>
        <p:spPr>
          <a:xfrm rot="10800000">
            <a:off x="4625615" y="3606393"/>
            <a:ext cx="0" cy="288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388" name="Google Shape;388;p3"/>
          <p:cNvCxnSpPr/>
          <p:nvPr/>
        </p:nvCxnSpPr>
        <p:spPr>
          <a:xfrm flipH="1">
            <a:off x="2881913" y="3500514"/>
            <a:ext cx="642123" cy="38117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389" name="Google Shape;389;p3"/>
          <p:cNvCxnSpPr/>
          <p:nvPr/>
        </p:nvCxnSpPr>
        <p:spPr>
          <a:xfrm>
            <a:off x="6373316" y="2689126"/>
            <a:ext cx="367382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"/>
          <p:cNvSpPr txBox="1"/>
          <p:nvPr>
            <p:ph type="title"/>
          </p:nvPr>
        </p:nvSpPr>
        <p:spPr>
          <a:xfrm>
            <a:off x="838200" y="365125"/>
            <a:ext cx="10515600" cy="1704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ct val="220000"/>
              <a:buFont typeface="Arial"/>
              <a:buNone/>
            </a:pPr>
            <a:r>
              <a:rPr lang="en-US"/>
              <a:t>Open source MOLGENIS suite     </a:t>
            </a:r>
            <a:br>
              <a:rPr lang="en-US"/>
            </a:br>
            <a:r>
              <a:rPr lang="en-US" sz="2000"/>
              <a:t>http://molgenis.org</a:t>
            </a:r>
            <a:br>
              <a:rPr lang="en-US"/>
            </a:br>
            <a:r>
              <a:rPr lang="en-US" sz="2000"/>
              <a:t>http://github.com/molgenis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ct val="220000"/>
              <a:buFont typeface="Arial"/>
              <a:buNone/>
            </a:pPr>
            <a:r>
              <a:rPr lang="en-US" sz="2000"/>
              <a:t>https://www.youtube.com/watch?v=n28iGckSOz0</a:t>
            </a:r>
            <a:br>
              <a:rPr lang="en-US" sz="2000"/>
            </a:br>
            <a:endParaRPr/>
          </a:p>
        </p:txBody>
      </p:sp>
      <p:pic>
        <p:nvPicPr>
          <p:cNvPr id="396" name="Google Shape;39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3410" y="2135493"/>
            <a:ext cx="7620001" cy="376703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400"/>
              <a:buFont typeface="Arial"/>
              <a:buNone/>
            </a:pPr>
            <a:r>
              <a:rPr lang="en-US"/>
              <a:t>Let’s start!</a:t>
            </a:r>
            <a:endParaRPr/>
          </a:p>
        </p:txBody>
      </p:sp>
      <p:sp>
        <p:nvSpPr>
          <p:cNvPr id="403" name="Google Shape;403;p8"/>
          <p:cNvSpPr txBox="1"/>
          <p:nvPr>
            <p:ph idx="1" type="body"/>
          </p:nvPr>
        </p:nvSpPr>
        <p:spPr>
          <a:xfrm>
            <a:off x="838200" y="1804988"/>
            <a:ext cx="10515600" cy="438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 u="sng">
                <a:solidFill>
                  <a:schemeClr val="hlink"/>
                </a:solidFill>
                <a:hlinkClick r:id="rId3"/>
              </a:rPr>
              <a:t>https://restore.molgeniscloud.org</a:t>
            </a:r>
            <a:endParaRPr b="1"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04" name="Google Shape;40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8324" y="2384125"/>
            <a:ext cx="7277574" cy="464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400"/>
              <a:buFont typeface="Arial"/>
              <a:buNone/>
            </a:pPr>
            <a:r>
              <a:rPr lang="en-US"/>
              <a:t>Prepare your files</a:t>
            </a:r>
            <a:endParaRPr/>
          </a:p>
        </p:txBody>
      </p:sp>
      <p:sp>
        <p:nvSpPr>
          <p:cNvPr id="411" name="Google Shape;411;p9"/>
          <p:cNvSpPr txBox="1"/>
          <p:nvPr>
            <p:ph idx="1" type="body"/>
          </p:nvPr>
        </p:nvSpPr>
        <p:spPr>
          <a:xfrm>
            <a:off x="838200" y="1804988"/>
            <a:ext cx="10515600" cy="438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12" name="Google Shape;41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325" y="1393600"/>
            <a:ext cx="9415027" cy="505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edc012bc72_0_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400"/>
              <a:buFont typeface="Arial"/>
              <a:buNone/>
            </a:pPr>
            <a:r>
              <a:rPr lang="en-US"/>
              <a:t>Prepare your files</a:t>
            </a:r>
            <a:endParaRPr/>
          </a:p>
        </p:txBody>
      </p:sp>
      <p:sp>
        <p:nvSpPr>
          <p:cNvPr id="419" name="Google Shape;419;gedc012bc72_0_18"/>
          <p:cNvSpPr txBox="1"/>
          <p:nvPr>
            <p:ph idx="1" type="body"/>
          </p:nvPr>
        </p:nvSpPr>
        <p:spPr>
          <a:xfrm>
            <a:off x="838200" y="1804988"/>
            <a:ext cx="10515600" cy="4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20" name="Google Shape;420;gedc012bc72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625" y="1611000"/>
            <a:ext cx="9629050" cy="438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dc012bc72_0_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400"/>
              <a:buFont typeface="Arial"/>
              <a:buNone/>
            </a:pPr>
            <a:r>
              <a:rPr lang="en-US"/>
              <a:t>Prepare your files</a:t>
            </a:r>
            <a:endParaRPr/>
          </a:p>
        </p:txBody>
      </p:sp>
      <p:sp>
        <p:nvSpPr>
          <p:cNvPr id="427" name="Google Shape;427;gedc012bc72_0_9"/>
          <p:cNvSpPr txBox="1"/>
          <p:nvPr>
            <p:ph idx="1" type="body"/>
          </p:nvPr>
        </p:nvSpPr>
        <p:spPr>
          <a:xfrm>
            <a:off x="838200" y="1804988"/>
            <a:ext cx="10515600" cy="4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File types: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.xlsx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Comma separated file: </a:t>
            </a:r>
            <a:r>
              <a:rPr i="1" lang="en-US">
                <a:solidFill>
                  <a:srgbClr val="7F7F7F"/>
                </a:solidFill>
              </a:rPr>
              <a:t>restore_uza_observations.csv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Tab separated file: </a:t>
            </a:r>
            <a:r>
              <a:rPr i="1" lang="en-US">
                <a:solidFill>
                  <a:srgbClr val="7F7F7F"/>
                </a:solidFill>
              </a:rPr>
              <a:t>restore_uza_observations.tsv</a:t>
            </a:r>
            <a:endParaRPr i="1"/>
          </a:p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28" name="Google Shape;428;gedc012bc72_0_9"/>
          <p:cNvPicPr preferRelativeResize="0"/>
          <p:nvPr/>
        </p:nvPicPr>
        <p:blipFill rotWithShape="1">
          <a:blip r:embed="rId3">
            <a:alphaModFix/>
          </a:blip>
          <a:srcRect b="8553" l="25738" r="57016" t="81404"/>
          <a:stretch/>
        </p:blipFill>
        <p:spPr>
          <a:xfrm>
            <a:off x="5105400" y="2266625"/>
            <a:ext cx="1981199" cy="737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ge4867cdf11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2600" y="2157225"/>
            <a:ext cx="8977398" cy="5172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e4867cdf11_0_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FFD"/>
              </a:buClr>
              <a:buSzPts val="4400"/>
              <a:buFont typeface="Arial"/>
              <a:buNone/>
            </a:pPr>
            <a:r>
              <a:rPr lang="en-US"/>
              <a:t>Prepare your files</a:t>
            </a:r>
            <a:endParaRPr/>
          </a:p>
        </p:txBody>
      </p:sp>
      <p:sp>
        <p:nvSpPr>
          <p:cNvPr id="436" name="Google Shape;436;ge4867cdf11_0_4"/>
          <p:cNvSpPr txBox="1"/>
          <p:nvPr>
            <p:ph idx="1" type="body"/>
          </p:nvPr>
        </p:nvSpPr>
        <p:spPr>
          <a:xfrm>
            <a:off x="838200" y="1728788"/>
            <a:ext cx="10515600" cy="4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4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Column names should correspond</a:t>
            </a:r>
            <a:endParaRPr sz="2000"/>
          </a:p>
          <a:p>
            <a:pPr indent="-214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Be aware of capitalization, formats, etc.</a:t>
            </a:r>
            <a:endParaRPr sz="2000"/>
          </a:p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/>
              <a:t>* Code lists (see </a:t>
            </a:r>
            <a:endParaRPr sz="2000"/>
          </a:p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/>
              <a:t>manual)</a:t>
            </a:r>
            <a:endParaRPr sz="2000"/>
          </a:p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37" name="Google Shape;437;ge4867cdf11_0_4"/>
          <p:cNvSpPr txBox="1"/>
          <p:nvPr/>
        </p:nvSpPr>
        <p:spPr>
          <a:xfrm>
            <a:off x="7555425" y="3836600"/>
            <a:ext cx="334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731A2"/>
                </a:solidFill>
              </a:rPr>
              <a:t>*</a:t>
            </a:r>
            <a:endParaRPr b="1" sz="1900">
              <a:solidFill>
                <a:srgbClr val="F731A2"/>
              </a:solidFill>
            </a:endParaRPr>
          </a:p>
        </p:txBody>
      </p:sp>
      <p:sp>
        <p:nvSpPr>
          <p:cNvPr id="438" name="Google Shape;438;ge4867cdf11_0_4"/>
          <p:cNvSpPr txBox="1"/>
          <p:nvPr/>
        </p:nvSpPr>
        <p:spPr>
          <a:xfrm>
            <a:off x="9160800" y="3836600"/>
            <a:ext cx="334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731A2"/>
                </a:solidFill>
              </a:rPr>
              <a:t>*</a:t>
            </a:r>
            <a:endParaRPr b="1" sz="1900">
              <a:solidFill>
                <a:srgbClr val="F731A2"/>
              </a:solidFill>
            </a:endParaRPr>
          </a:p>
        </p:txBody>
      </p:sp>
      <p:sp>
        <p:nvSpPr>
          <p:cNvPr id="439" name="Google Shape;439;ge4867cdf11_0_4"/>
          <p:cNvSpPr txBox="1"/>
          <p:nvPr/>
        </p:nvSpPr>
        <p:spPr>
          <a:xfrm>
            <a:off x="10896925" y="3836600"/>
            <a:ext cx="334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731A2"/>
                </a:solidFill>
              </a:rPr>
              <a:t>*</a:t>
            </a:r>
            <a:endParaRPr b="1" sz="1900">
              <a:solidFill>
                <a:srgbClr val="F731A2"/>
              </a:solidFill>
            </a:endParaRPr>
          </a:p>
        </p:txBody>
      </p:sp>
      <p:sp>
        <p:nvSpPr>
          <p:cNvPr id="440" name="Google Shape;440;ge4867cdf11_0_4"/>
          <p:cNvSpPr/>
          <p:nvPr/>
        </p:nvSpPr>
        <p:spPr>
          <a:xfrm>
            <a:off x="4460600" y="6393050"/>
            <a:ext cx="1336800" cy="232500"/>
          </a:xfrm>
          <a:prstGeom prst="ellipse">
            <a:avLst/>
          </a:prstGeom>
          <a:noFill/>
          <a:ln cap="flat" cmpd="sng" w="19050">
            <a:solidFill>
              <a:srgbClr val="F731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hema">
  <a:themeElements>
    <a:clrScheme name="MOLGENIS 3">
      <a:dk1>
        <a:srgbClr val="000000"/>
      </a:dk1>
      <a:lt1>
        <a:srgbClr val="FFFFFF"/>
      </a:lt1>
      <a:dk2>
        <a:srgbClr val="343434"/>
      </a:dk2>
      <a:lt2>
        <a:srgbClr val="E7E6E6"/>
      </a:lt2>
      <a:accent1>
        <a:srgbClr val="7BEDF3"/>
      </a:accent1>
      <a:accent2>
        <a:srgbClr val="F36969"/>
      </a:accent2>
      <a:accent3>
        <a:srgbClr val="EFED75"/>
      </a:accent3>
      <a:accent4>
        <a:srgbClr val="FD9A6D"/>
      </a:accent4>
      <a:accent5>
        <a:srgbClr val="017FFD"/>
      </a:accent5>
      <a:accent6>
        <a:srgbClr val="5DFFA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2018-05-08T08:19:32Z</dcterms:created>
  <dc:creator>Emma van Dijk</dc:creator>
</cp:coreProperties>
</file>